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7"/>
  </p:notesMasterIdLst>
  <p:sldIdLst>
    <p:sldId id="256" r:id="rId2"/>
    <p:sldId id="257" r:id="rId3"/>
    <p:sldId id="258" r:id="rId4"/>
    <p:sldId id="261" r:id="rId5"/>
    <p:sldId id="318" r:id="rId6"/>
    <p:sldId id="263" r:id="rId7"/>
    <p:sldId id="319" r:id="rId8"/>
    <p:sldId id="320" r:id="rId9"/>
    <p:sldId id="264" r:id="rId10"/>
    <p:sldId id="268" r:id="rId11"/>
    <p:sldId id="269" r:id="rId12"/>
    <p:sldId id="270" r:id="rId13"/>
    <p:sldId id="271" r:id="rId14"/>
    <p:sldId id="266" r:id="rId15"/>
    <p:sldId id="274" r:id="rId16"/>
    <p:sldId id="321" r:id="rId17"/>
    <p:sldId id="276" r:id="rId18"/>
    <p:sldId id="277" r:id="rId19"/>
    <p:sldId id="278" r:id="rId20"/>
    <p:sldId id="279" r:id="rId21"/>
    <p:sldId id="282" r:id="rId22"/>
    <p:sldId id="335" r:id="rId23"/>
    <p:sldId id="336" r:id="rId24"/>
    <p:sldId id="283" r:id="rId25"/>
    <p:sldId id="284" r:id="rId26"/>
    <p:sldId id="285" r:id="rId27"/>
    <p:sldId id="286" r:id="rId28"/>
    <p:sldId id="281" r:id="rId29"/>
    <p:sldId id="287" r:id="rId30"/>
    <p:sldId id="288" r:id="rId31"/>
    <p:sldId id="289" r:id="rId32"/>
    <p:sldId id="322" r:id="rId33"/>
    <p:sldId id="272" r:id="rId34"/>
    <p:sldId id="290" r:id="rId35"/>
    <p:sldId id="291" r:id="rId36"/>
    <p:sldId id="297" r:id="rId37"/>
    <p:sldId id="298" r:id="rId38"/>
    <p:sldId id="299" r:id="rId39"/>
    <p:sldId id="300" r:id="rId40"/>
    <p:sldId id="301" r:id="rId41"/>
    <p:sldId id="302" r:id="rId42"/>
    <p:sldId id="303" r:id="rId43"/>
    <p:sldId id="296" r:id="rId44"/>
    <p:sldId id="295" r:id="rId45"/>
    <p:sldId id="323" r:id="rId46"/>
    <p:sldId id="294" r:id="rId47"/>
    <p:sldId id="324" r:id="rId48"/>
    <p:sldId id="273" r:id="rId49"/>
    <p:sldId id="293" r:id="rId50"/>
    <p:sldId id="325" r:id="rId51"/>
    <p:sldId id="305" r:id="rId52"/>
    <p:sldId id="304" r:id="rId53"/>
    <p:sldId id="306" r:id="rId54"/>
    <p:sldId id="307" r:id="rId55"/>
    <p:sldId id="309" r:id="rId56"/>
    <p:sldId id="308" r:id="rId57"/>
    <p:sldId id="326" r:id="rId58"/>
    <p:sldId id="328" r:id="rId59"/>
    <p:sldId id="327" r:id="rId60"/>
    <p:sldId id="311" r:id="rId61"/>
    <p:sldId id="329" r:id="rId62"/>
    <p:sldId id="310" r:id="rId63"/>
    <p:sldId id="330" r:id="rId64"/>
    <p:sldId id="313" r:id="rId65"/>
    <p:sldId id="331" r:id="rId66"/>
    <p:sldId id="332" r:id="rId67"/>
    <p:sldId id="333" r:id="rId68"/>
    <p:sldId id="334" r:id="rId69"/>
    <p:sldId id="315" r:id="rId70"/>
    <p:sldId id="312" r:id="rId71"/>
    <p:sldId id="317" r:id="rId72"/>
    <p:sldId id="260" r:id="rId73"/>
    <p:sldId id="262" r:id="rId74"/>
    <p:sldId id="265" r:id="rId75"/>
    <p:sldId id="314" r:id="rId7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72F8B"/>
    <a:srgbClr val="FF756B"/>
    <a:srgbClr val="A24F1C"/>
    <a:srgbClr val="49BB88"/>
    <a:srgbClr val="54D0CA"/>
    <a:srgbClr val="F59DC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822" autoAdjust="0"/>
    <p:restoredTop sz="94660"/>
  </p:normalViewPr>
  <p:slideViewPr>
    <p:cSldViewPr snapToGrid="0">
      <p:cViewPr varScale="1">
        <p:scale>
          <a:sx n="101" d="100"/>
          <a:sy n="101" d="100"/>
        </p:scale>
        <p:origin x="140" y="80"/>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90" d="100"/>
          <a:sy n="90" d="100"/>
        </p:scale>
        <p:origin x="3774" y="108"/>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0DDDD36-46E9-412C-809C-17DAECDF3592}" type="datetimeFigureOut">
              <a:rPr lang="zh-CN" altLang="en-US" smtClean="0"/>
              <a:t>2018/9/8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16C8EC-6B21-4664-B208-037904E97AD6}" type="slidenum">
              <a:rPr lang="zh-CN" altLang="en-US" smtClean="0"/>
              <a:t>‹#›</a:t>
            </a:fld>
            <a:endParaRPr lang="zh-CN" altLang="en-US"/>
          </a:p>
        </p:txBody>
      </p:sp>
    </p:spTree>
    <p:extLst>
      <p:ext uri="{BB962C8B-B14F-4D97-AF65-F5344CB8AC3E}">
        <p14:creationId xmlns:p14="http://schemas.microsoft.com/office/powerpoint/2010/main" val="27979398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8D889329-9D93-4281-BDC7-0059361620DA}" type="datetimeFigureOut">
              <a:rPr lang="zh-CN" altLang="en-US" smtClean="0"/>
              <a:t>2018/9/8</a:t>
            </a:fld>
            <a:endParaRPr lang="zh-CN" altLang="en-US"/>
          </a:p>
        </p:txBody>
      </p:sp>
    </p:spTree>
    <p:extLst>
      <p:ext uri="{BB962C8B-B14F-4D97-AF65-F5344CB8AC3E}">
        <p14:creationId xmlns:p14="http://schemas.microsoft.com/office/powerpoint/2010/main" val="15563898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8D889329-9D93-4281-BDC7-0059361620DA}" type="datetimeFigureOut">
              <a:rPr lang="zh-CN" altLang="en-US" smtClean="0"/>
              <a:t>2018/9/8</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6C84D429-FB8C-4F7B-A991-700A57DA2375}" type="slidenum">
              <a:rPr lang="zh-CN" altLang="en-US" smtClean="0"/>
              <a:t>‹#›</a:t>
            </a:fld>
            <a:endParaRPr lang="zh-CN" altLang="en-US"/>
          </a:p>
        </p:txBody>
      </p:sp>
    </p:spTree>
    <p:extLst>
      <p:ext uri="{BB962C8B-B14F-4D97-AF65-F5344CB8AC3E}">
        <p14:creationId xmlns:p14="http://schemas.microsoft.com/office/powerpoint/2010/main" val="15456432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8D889329-9D93-4281-BDC7-0059361620DA}" type="datetimeFigureOut">
              <a:rPr lang="zh-CN" altLang="en-US" smtClean="0"/>
              <a:t>2018/9/8</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6C84D429-FB8C-4F7B-A991-700A57DA2375}" type="slidenum">
              <a:rPr lang="zh-CN" altLang="en-US" smtClean="0"/>
              <a:t>‹#›</a:t>
            </a:fld>
            <a:endParaRPr lang="zh-CN" altLang="en-US"/>
          </a:p>
        </p:txBody>
      </p:sp>
    </p:spTree>
    <p:extLst>
      <p:ext uri="{BB962C8B-B14F-4D97-AF65-F5344CB8AC3E}">
        <p14:creationId xmlns:p14="http://schemas.microsoft.com/office/powerpoint/2010/main" val="12770065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1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p>
            <a:fld id="{8D889329-9D93-4281-BDC7-0059361620DA}" type="datetimeFigureOut">
              <a:rPr lang="zh-CN" altLang="en-US" smtClean="0"/>
              <a:t>2018/9/8</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6C84D429-FB8C-4F7B-A991-700A57DA2375}" type="slidenum">
              <a:rPr lang="zh-CN" altLang="en-US" smtClean="0"/>
              <a:t>‹#›</a:t>
            </a:fld>
            <a:endParaRPr lang="zh-CN" altLang="en-US"/>
          </a:p>
        </p:txBody>
      </p:sp>
    </p:spTree>
    <p:extLst>
      <p:ext uri="{BB962C8B-B14F-4D97-AF65-F5344CB8AC3E}">
        <p14:creationId xmlns:p14="http://schemas.microsoft.com/office/powerpoint/2010/main" val="32756691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8D889329-9D93-4281-BDC7-0059361620DA}" type="datetimeFigureOut">
              <a:rPr lang="zh-CN" altLang="en-US" smtClean="0"/>
              <a:t>2018/9/8</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6C84D429-FB8C-4F7B-A991-700A57DA2375}" type="slidenum">
              <a:rPr lang="zh-CN" altLang="en-US" smtClean="0"/>
              <a:t>‹#›</a:t>
            </a:fld>
            <a:endParaRPr lang="zh-CN" altLang="en-US"/>
          </a:p>
        </p:txBody>
      </p:sp>
    </p:spTree>
    <p:extLst>
      <p:ext uri="{BB962C8B-B14F-4D97-AF65-F5344CB8AC3E}">
        <p14:creationId xmlns:p14="http://schemas.microsoft.com/office/powerpoint/2010/main" val="389945007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1_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8D889329-9D93-4281-BDC7-0059361620DA}" type="datetimeFigureOut">
              <a:rPr lang="zh-CN" altLang="en-US" smtClean="0"/>
              <a:t>2018/9/8</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6C84D429-FB8C-4F7B-A991-700A57DA2375}" type="slidenum">
              <a:rPr lang="zh-CN" altLang="en-US" smtClean="0"/>
              <a:t>‹#›</a:t>
            </a:fld>
            <a:endParaRPr lang="zh-CN" altLang="en-US"/>
          </a:p>
        </p:txBody>
      </p:sp>
    </p:spTree>
    <p:extLst>
      <p:ext uri="{BB962C8B-B14F-4D97-AF65-F5344CB8AC3E}">
        <p14:creationId xmlns:p14="http://schemas.microsoft.com/office/powerpoint/2010/main" val="161643606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8D889329-9D93-4281-BDC7-0059361620DA}" type="datetimeFigureOut">
              <a:rPr lang="zh-CN" altLang="en-US" smtClean="0"/>
              <a:t>2018/9/8</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6C84D429-FB8C-4F7B-A991-700A57DA2375}" type="slidenum">
              <a:rPr lang="zh-CN" altLang="en-US" smtClean="0"/>
              <a:t>‹#›</a:t>
            </a:fld>
            <a:endParaRPr lang="zh-CN" altLang="en-US"/>
          </a:p>
        </p:txBody>
      </p:sp>
    </p:spTree>
    <p:extLst>
      <p:ext uri="{BB962C8B-B14F-4D97-AF65-F5344CB8AC3E}">
        <p14:creationId xmlns:p14="http://schemas.microsoft.com/office/powerpoint/2010/main" val="163366720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1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8D889329-9D93-4281-BDC7-0059361620DA}" type="datetimeFigureOut">
              <a:rPr lang="zh-CN" altLang="en-US" smtClean="0"/>
              <a:t>2018/9/8</a:t>
            </a:fld>
            <a:endParaRPr lang="zh-CN" altLang="en-US"/>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p>
            <a:fld id="{6C84D429-FB8C-4F7B-A991-700A57DA2375}" type="slidenum">
              <a:rPr lang="zh-CN" altLang="en-US" smtClean="0"/>
              <a:t>‹#›</a:t>
            </a:fld>
            <a:endParaRPr lang="zh-CN" altLang="en-US"/>
          </a:p>
        </p:txBody>
      </p:sp>
    </p:spTree>
    <p:extLst>
      <p:ext uri="{BB962C8B-B14F-4D97-AF65-F5344CB8AC3E}">
        <p14:creationId xmlns:p14="http://schemas.microsoft.com/office/powerpoint/2010/main" val="305862444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1_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8D889329-9D93-4281-BDC7-0059361620DA}" type="datetimeFigureOut">
              <a:rPr lang="zh-CN" altLang="en-US" smtClean="0"/>
              <a:t>2018/9/8</a:t>
            </a:fld>
            <a:endParaRPr lang="zh-CN" altLang="en-US"/>
          </a:p>
        </p:txBody>
      </p:sp>
      <p:sp>
        <p:nvSpPr>
          <p:cNvPr id="4" name="页脚占位符 3"/>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a:prstGeom prst="rect">
            <a:avLst/>
          </a:prstGeom>
        </p:spPr>
        <p:txBody>
          <a:bodyPr/>
          <a:lstStyle/>
          <a:p>
            <a:fld id="{6C84D429-FB8C-4F7B-A991-700A57DA2375}" type="slidenum">
              <a:rPr lang="zh-CN" altLang="en-US" smtClean="0"/>
              <a:t>‹#›</a:t>
            </a:fld>
            <a:endParaRPr lang="zh-CN" altLang="en-US"/>
          </a:p>
        </p:txBody>
      </p:sp>
    </p:spTree>
    <p:extLst>
      <p:ext uri="{BB962C8B-B14F-4D97-AF65-F5344CB8AC3E}">
        <p14:creationId xmlns:p14="http://schemas.microsoft.com/office/powerpoint/2010/main" val="12974687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1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D889329-9D93-4281-BDC7-0059361620DA}" type="datetimeFigureOut">
              <a:rPr lang="zh-CN" altLang="en-US" smtClean="0"/>
              <a:t>2018/9/8</a:t>
            </a:fld>
            <a:endParaRPr lang="zh-CN" altLang="en-US"/>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p>
            <a:fld id="{6C84D429-FB8C-4F7B-A991-700A57DA2375}" type="slidenum">
              <a:rPr lang="zh-CN" altLang="en-US" smtClean="0"/>
              <a:t>‹#›</a:t>
            </a:fld>
            <a:endParaRPr lang="zh-CN" altLang="en-US"/>
          </a:p>
        </p:txBody>
      </p:sp>
    </p:spTree>
    <p:extLst>
      <p:ext uri="{BB962C8B-B14F-4D97-AF65-F5344CB8AC3E}">
        <p14:creationId xmlns:p14="http://schemas.microsoft.com/office/powerpoint/2010/main" val="234474526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1_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8D889329-9D93-4281-BDC7-0059361620DA}" type="datetimeFigureOut">
              <a:rPr lang="zh-CN" altLang="en-US" smtClean="0"/>
              <a:t>2018/9/8</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6C84D429-FB8C-4F7B-A991-700A57DA2375}" type="slidenum">
              <a:rPr lang="zh-CN" altLang="en-US" smtClean="0"/>
              <a:t>‹#›</a:t>
            </a:fld>
            <a:endParaRPr lang="zh-CN" altLang="en-US"/>
          </a:p>
        </p:txBody>
      </p:sp>
    </p:spTree>
    <p:extLst>
      <p:ext uri="{BB962C8B-B14F-4D97-AF65-F5344CB8AC3E}">
        <p14:creationId xmlns:p14="http://schemas.microsoft.com/office/powerpoint/2010/main" val="5803063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solidFill>
                  <a:srgbClr val="772F8B"/>
                </a:solidFill>
              </a:defRPr>
            </a:lvl1pPr>
          </a:lstStyle>
          <a:p>
            <a:r>
              <a:rPr lang="zh-CN" altLang="en-US" dirty="0"/>
              <a:t>单击此处编辑母版标题样式</a:t>
            </a:r>
          </a:p>
        </p:txBody>
      </p:sp>
      <p:sp>
        <p:nvSpPr>
          <p:cNvPr id="3" name="内容占位符 2"/>
          <p:cNvSpPr>
            <a:spLocks noGrp="1"/>
          </p:cNvSpPr>
          <p:nvPr>
            <p:ph idx="1"/>
          </p:nvPr>
        </p:nvSpPr>
        <p:spPr/>
        <p:txBody>
          <a:bodyPr/>
          <a:lstStyle>
            <a:lvl1pPr>
              <a:defRPr>
                <a:solidFill>
                  <a:srgbClr val="772F8B"/>
                </a:solidFill>
              </a:defRPr>
            </a:lvl1pPr>
            <a:lvl2pPr>
              <a:defRPr>
                <a:solidFill>
                  <a:srgbClr val="772F8B"/>
                </a:solidFill>
              </a:defRPr>
            </a:lvl2pPr>
            <a:lvl3pPr>
              <a:defRPr>
                <a:solidFill>
                  <a:srgbClr val="772F8B"/>
                </a:solidFill>
              </a:defRPr>
            </a:lvl3pPr>
            <a:lvl4pPr>
              <a:defRPr>
                <a:solidFill>
                  <a:srgbClr val="772F8B"/>
                </a:solidFill>
              </a:defRPr>
            </a:lvl4pPr>
            <a:lvl5pPr>
              <a:defRPr>
                <a:solidFill>
                  <a:srgbClr val="772F8B"/>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p:txBody>
          <a:bodyPr/>
          <a:lstStyle/>
          <a:p>
            <a:fld id="{8D889329-9D93-4281-BDC7-0059361620DA}" type="datetimeFigureOut">
              <a:rPr lang="zh-CN" altLang="en-US" smtClean="0"/>
              <a:t>2018/9/8</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dirty="0"/>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6C84D429-FB8C-4F7B-A991-700A57DA2375}" type="slidenum">
              <a:rPr lang="zh-CN" altLang="en-US" smtClean="0"/>
              <a:t>‹#›</a:t>
            </a:fld>
            <a:endParaRPr lang="zh-CN" altLang="en-US"/>
          </a:p>
        </p:txBody>
      </p:sp>
    </p:spTree>
    <p:extLst>
      <p:ext uri="{BB962C8B-B14F-4D97-AF65-F5344CB8AC3E}">
        <p14:creationId xmlns:p14="http://schemas.microsoft.com/office/powerpoint/2010/main" val="294446620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1_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8D889329-9D93-4281-BDC7-0059361620DA}" type="datetimeFigureOut">
              <a:rPr lang="zh-CN" altLang="en-US" smtClean="0"/>
              <a:t>2018/9/8</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6C84D429-FB8C-4F7B-A991-700A57DA2375}" type="slidenum">
              <a:rPr lang="zh-CN" altLang="en-US" smtClean="0"/>
              <a:t>‹#›</a:t>
            </a:fld>
            <a:endParaRPr lang="zh-CN" altLang="en-US"/>
          </a:p>
        </p:txBody>
      </p:sp>
    </p:spTree>
    <p:extLst>
      <p:ext uri="{BB962C8B-B14F-4D97-AF65-F5344CB8AC3E}">
        <p14:creationId xmlns:p14="http://schemas.microsoft.com/office/powerpoint/2010/main" val="49727592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1_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8D889329-9D93-4281-BDC7-0059361620DA}" type="datetimeFigureOut">
              <a:rPr lang="zh-CN" altLang="en-US" smtClean="0"/>
              <a:t>2018/9/8</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6C84D429-FB8C-4F7B-A991-700A57DA2375}" type="slidenum">
              <a:rPr lang="zh-CN" altLang="en-US" smtClean="0"/>
              <a:t>‹#›</a:t>
            </a:fld>
            <a:endParaRPr lang="zh-CN" altLang="en-US"/>
          </a:p>
        </p:txBody>
      </p:sp>
    </p:spTree>
    <p:extLst>
      <p:ext uri="{BB962C8B-B14F-4D97-AF65-F5344CB8AC3E}">
        <p14:creationId xmlns:p14="http://schemas.microsoft.com/office/powerpoint/2010/main" val="80590347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1_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8D889329-9D93-4281-BDC7-0059361620DA}" type="datetimeFigureOut">
              <a:rPr lang="zh-CN" altLang="en-US" smtClean="0"/>
              <a:t>2018/9/8</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6C84D429-FB8C-4F7B-A991-700A57DA2375}" type="slidenum">
              <a:rPr lang="zh-CN" altLang="en-US" smtClean="0"/>
              <a:t>‹#›</a:t>
            </a:fld>
            <a:endParaRPr lang="zh-CN" altLang="en-US"/>
          </a:p>
        </p:txBody>
      </p:sp>
    </p:spTree>
    <p:extLst>
      <p:ext uri="{BB962C8B-B14F-4D97-AF65-F5344CB8AC3E}">
        <p14:creationId xmlns:p14="http://schemas.microsoft.com/office/powerpoint/2010/main" val="16004252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8D889329-9D93-4281-BDC7-0059361620DA}" type="datetimeFigureOut">
              <a:rPr lang="zh-CN" altLang="en-US" smtClean="0"/>
              <a:t>2018/9/8</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6C84D429-FB8C-4F7B-A991-700A57DA2375}" type="slidenum">
              <a:rPr lang="zh-CN" altLang="en-US" smtClean="0"/>
              <a:t>‹#›</a:t>
            </a:fld>
            <a:endParaRPr lang="zh-CN" altLang="en-US"/>
          </a:p>
        </p:txBody>
      </p:sp>
    </p:spTree>
    <p:extLst>
      <p:ext uri="{BB962C8B-B14F-4D97-AF65-F5344CB8AC3E}">
        <p14:creationId xmlns:p14="http://schemas.microsoft.com/office/powerpoint/2010/main" val="41719054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8D889329-9D93-4281-BDC7-0059361620DA}" type="datetimeFigureOut">
              <a:rPr lang="zh-CN" altLang="en-US" smtClean="0"/>
              <a:t>2018/9/8</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6C84D429-FB8C-4F7B-A991-700A57DA2375}" type="slidenum">
              <a:rPr lang="zh-CN" altLang="en-US" smtClean="0"/>
              <a:t>‹#›</a:t>
            </a:fld>
            <a:endParaRPr lang="zh-CN" altLang="en-US"/>
          </a:p>
        </p:txBody>
      </p:sp>
    </p:spTree>
    <p:extLst>
      <p:ext uri="{BB962C8B-B14F-4D97-AF65-F5344CB8AC3E}">
        <p14:creationId xmlns:p14="http://schemas.microsoft.com/office/powerpoint/2010/main" val="7025991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8D889329-9D93-4281-BDC7-0059361620DA}" type="datetimeFigureOut">
              <a:rPr lang="zh-CN" altLang="en-US" smtClean="0"/>
              <a:t>2018/9/8</a:t>
            </a:fld>
            <a:endParaRPr lang="zh-CN" altLang="en-US"/>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p>
            <a:fld id="{6C84D429-FB8C-4F7B-A991-700A57DA2375}" type="slidenum">
              <a:rPr lang="zh-CN" altLang="en-US" smtClean="0"/>
              <a:t>‹#›</a:t>
            </a:fld>
            <a:endParaRPr lang="zh-CN" altLang="en-US"/>
          </a:p>
        </p:txBody>
      </p:sp>
    </p:spTree>
    <p:extLst>
      <p:ext uri="{BB962C8B-B14F-4D97-AF65-F5344CB8AC3E}">
        <p14:creationId xmlns:p14="http://schemas.microsoft.com/office/powerpoint/2010/main" val="8856048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8D889329-9D93-4281-BDC7-0059361620DA}" type="datetimeFigureOut">
              <a:rPr lang="zh-CN" altLang="en-US" smtClean="0"/>
              <a:t>2018/9/8</a:t>
            </a:fld>
            <a:endParaRPr lang="zh-CN" altLang="en-US"/>
          </a:p>
        </p:txBody>
      </p:sp>
      <p:sp>
        <p:nvSpPr>
          <p:cNvPr id="4" name="页脚占位符 3"/>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a:prstGeom prst="rect">
            <a:avLst/>
          </a:prstGeom>
        </p:spPr>
        <p:txBody>
          <a:bodyPr/>
          <a:lstStyle/>
          <a:p>
            <a:fld id="{6C84D429-FB8C-4F7B-A991-700A57DA2375}" type="slidenum">
              <a:rPr lang="zh-CN" altLang="en-US" smtClean="0"/>
              <a:t>‹#›</a:t>
            </a:fld>
            <a:endParaRPr lang="zh-CN" altLang="en-US"/>
          </a:p>
        </p:txBody>
      </p:sp>
    </p:spTree>
    <p:extLst>
      <p:ext uri="{BB962C8B-B14F-4D97-AF65-F5344CB8AC3E}">
        <p14:creationId xmlns:p14="http://schemas.microsoft.com/office/powerpoint/2010/main" val="37858485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D889329-9D93-4281-BDC7-0059361620DA}" type="datetimeFigureOut">
              <a:rPr lang="zh-CN" altLang="en-US" smtClean="0"/>
              <a:t>2018/9/8</a:t>
            </a:fld>
            <a:endParaRPr lang="zh-CN" altLang="en-US"/>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p>
            <a:fld id="{6C84D429-FB8C-4F7B-A991-700A57DA2375}" type="slidenum">
              <a:rPr lang="zh-CN" altLang="en-US" smtClean="0"/>
              <a:t>‹#›</a:t>
            </a:fld>
            <a:endParaRPr lang="zh-CN" altLang="en-US"/>
          </a:p>
        </p:txBody>
      </p:sp>
    </p:spTree>
    <p:extLst>
      <p:ext uri="{BB962C8B-B14F-4D97-AF65-F5344CB8AC3E}">
        <p14:creationId xmlns:p14="http://schemas.microsoft.com/office/powerpoint/2010/main" val="12165082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8D889329-9D93-4281-BDC7-0059361620DA}" type="datetimeFigureOut">
              <a:rPr lang="zh-CN" altLang="en-US" smtClean="0"/>
              <a:t>2018/9/8</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6C84D429-FB8C-4F7B-A991-700A57DA2375}" type="slidenum">
              <a:rPr lang="zh-CN" altLang="en-US" smtClean="0"/>
              <a:t>‹#›</a:t>
            </a:fld>
            <a:endParaRPr lang="zh-CN" altLang="en-US"/>
          </a:p>
        </p:txBody>
      </p:sp>
    </p:spTree>
    <p:extLst>
      <p:ext uri="{BB962C8B-B14F-4D97-AF65-F5344CB8AC3E}">
        <p14:creationId xmlns:p14="http://schemas.microsoft.com/office/powerpoint/2010/main" val="5137773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8D889329-9D93-4281-BDC7-0059361620DA}" type="datetimeFigureOut">
              <a:rPr lang="zh-CN" altLang="en-US" smtClean="0"/>
              <a:t>2018/9/8</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6C84D429-FB8C-4F7B-A991-700A57DA2375}" type="slidenum">
              <a:rPr lang="zh-CN" altLang="en-US" smtClean="0"/>
              <a:t>‹#›</a:t>
            </a:fld>
            <a:endParaRPr lang="zh-CN" altLang="en-US"/>
          </a:p>
        </p:txBody>
      </p:sp>
    </p:spTree>
    <p:extLst>
      <p:ext uri="{BB962C8B-B14F-4D97-AF65-F5344CB8AC3E}">
        <p14:creationId xmlns:p14="http://schemas.microsoft.com/office/powerpoint/2010/main" val="13943102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D889329-9D93-4281-BDC7-0059361620DA}" type="datetimeFigureOut">
              <a:rPr lang="zh-CN" altLang="en-US" smtClean="0"/>
              <a:t>2018/9/8</a:t>
            </a:fld>
            <a:endParaRPr lang="zh-CN" altLang="en-US"/>
          </a:p>
        </p:txBody>
      </p:sp>
      <p:grpSp>
        <p:nvGrpSpPr>
          <p:cNvPr id="11" name="组合 10"/>
          <p:cNvGrpSpPr/>
          <p:nvPr userDrawn="1"/>
        </p:nvGrpSpPr>
        <p:grpSpPr>
          <a:xfrm>
            <a:off x="0" y="230188"/>
            <a:ext cx="11273869" cy="776460"/>
            <a:chOff x="0" y="158619"/>
            <a:chExt cx="11273869" cy="776460"/>
          </a:xfrm>
        </p:grpSpPr>
        <p:cxnSp>
          <p:nvCxnSpPr>
            <p:cNvPr id="12" name="直接连接符 11"/>
            <p:cNvCxnSpPr/>
            <p:nvPr/>
          </p:nvCxnSpPr>
          <p:spPr>
            <a:xfrm>
              <a:off x="0" y="935079"/>
              <a:ext cx="11273869" cy="0"/>
            </a:xfrm>
            <a:prstGeom prst="line">
              <a:avLst/>
            </a:prstGeom>
            <a:noFill/>
            <a:ln w="12700" cap="flat" cmpd="sng" algn="ctr">
              <a:gradFill flip="none" rotWithShape="1">
                <a:gsLst>
                  <a:gs pos="59000">
                    <a:sysClr val="window" lastClr="FFFFFF">
                      <a:alpha val="21000"/>
                    </a:sysClr>
                  </a:gs>
                  <a:gs pos="100000">
                    <a:sysClr val="window" lastClr="FFFFFF">
                      <a:alpha val="0"/>
                    </a:sysClr>
                  </a:gs>
                </a:gsLst>
                <a:lin ang="0" scaled="1"/>
                <a:tileRect/>
              </a:gradFill>
              <a:prstDash val="solid"/>
              <a:miter lim="800000"/>
            </a:ln>
            <a:effectLst/>
          </p:spPr>
        </p:cxnSp>
        <p:grpSp>
          <p:nvGrpSpPr>
            <p:cNvPr id="13" name="组合 12"/>
            <p:cNvGrpSpPr/>
            <p:nvPr/>
          </p:nvGrpSpPr>
          <p:grpSpPr>
            <a:xfrm>
              <a:off x="0" y="158619"/>
              <a:ext cx="5724000" cy="700019"/>
              <a:chOff x="0" y="158619"/>
              <a:chExt cx="5724000" cy="700019"/>
            </a:xfrm>
          </p:grpSpPr>
          <p:grpSp>
            <p:nvGrpSpPr>
              <p:cNvPr id="14" name="组合 13"/>
              <p:cNvGrpSpPr/>
              <p:nvPr/>
            </p:nvGrpSpPr>
            <p:grpSpPr>
              <a:xfrm flipH="1">
                <a:off x="0" y="780260"/>
                <a:ext cx="5724000" cy="78378"/>
                <a:chOff x="6911145" y="6507480"/>
                <a:chExt cx="4984946" cy="78378"/>
              </a:xfrm>
            </p:grpSpPr>
            <p:sp>
              <p:nvSpPr>
                <p:cNvPr id="17" name="任意多边形 16"/>
                <p:cNvSpPr/>
                <p:nvPr/>
              </p:nvSpPr>
              <p:spPr>
                <a:xfrm flipH="1" flipV="1">
                  <a:off x="10182596" y="6507480"/>
                  <a:ext cx="1713495" cy="78378"/>
                </a:xfrm>
                <a:custGeom>
                  <a:avLst/>
                  <a:gdLst>
                    <a:gd name="connsiteX0" fmla="*/ 1585578 w 1713495"/>
                    <a:gd name="connsiteY0" fmla="*/ 78378 h 78378"/>
                    <a:gd name="connsiteX1" fmla="*/ 0 w 1713495"/>
                    <a:gd name="connsiteY1" fmla="*/ 78378 h 78378"/>
                    <a:gd name="connsiteX2" fmla="*/ 0 w 1713495"/>
                    <a:gd name="connsiteY2" fmla="*/ 0 h 78378"/>
                    <a:gd name="connsiteX3" fmla="*/ 1713495 w 1713495"/>
                    <a:gd name="connsiteY3" fmla="*/ 0 h 78378"/>
                  </a:gdLst>
                  <a:ahLst/>
                  <a:cxnLst>
                    <a:cxn ang="0">
                      <a:pos x="connsiteX0" y="connsiteY0"/>
                    </a:cxn>
                    <a:cxn ang="0">
                      <a:pos x="connsiteX1" y="connsiteY1"/>
                    </a:cxn>
                    <a:cxn ang="0">
                      <a:pos x="connsiteX2" y="connsiteY2"/>
                    </a:cxn>
                    <a:cxn ang="0">
                      <a:pos x="connsiteX3" y="connsiteY3"/>
                    </a:cxn>
                  </a:cxnLst>
                  <a:rect l="l" t="t" r="r" b="b"/>
                  <a:pathLst>
                    <a:path w="1713495" h="78378">
                      <a:moveTo>
                        <a:pt x="1585578" y="78378"/>
                      </a:moveTo>
                      <a:lnTo>
                        <a:pt x="0" y="78378"/>
                      </a:lnTo>
                      <a:lnTo>
                        <a:pt x="0" y="0"/>
                      </a:lnTo>
                      <a:lnTo>
                        <a:pt x="1713495" y="0"/>
                      </a:lnTo>
                      <a:close/>
                    </a:path>
                  </a:pathLst>
                </a:custGeom>
                <a:solidFill>
                  <a:srgbClr val="61D6FE"/>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cs typeface="+mn-cs"/>
                  </a:endParaRPr>
                </a:p>
              </p:txBody>
            </p:sp>
            <p:sp>
              <p:nvSpPr>
                <p:cNvPr id="18" name="平行四边形 17"/>
                <p:cNvSpPr/>
                <p:nvPr/>
              </p:nvSpPr>
              <p:spPr>
                <a:xfrm flipH="1" flipV="1">
                  <a:off x="8909105" y="6507480"/>
                  <a:ext cx="1296000" cy="78378"/>
                </a:xfrm>
                <a:prstGeom prst="parallelogram">
                  <a:avLst>
                    <a:gd name="adj" fmla="val 163205"/>
                  </a:avLst>
                </a:prstGeom>
                <a:solidFill>
                  <a:srgbClr val="61D6FE"/>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cs typeface="+mn-cs"/>
                  </a:endParaRPr>
                </a:p>
              </p:txBody>
            </p:sp>
            <p:sp>
              <p:nvSpPr>
                <p:cNvPr id="19" name="平行四边形 18"/>
                <p:cNvSpPr/>
                <p:nvPr/>
              </p:nvSpPr>
              <p:spPr>
                <a:xfrm flipH="1" flipV="1">
                  <a:off x="8031615" y="6507480"/>
                  <a:ext cx="900000" cy="78378"/>
                </a:xfrm>
                <a:prstGeom prst="parallelogram">
                  <a:avLst>
                    <a:gd name="adj" fmla="val 163205"/>
                  </a:avLst>
                </a:prstGeom>
                <a:solidFill>
                  <a:srgbClr val="61D6FE">
                    <a:alpha val="1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cs typeface="+mn-cs"/>
                  </a:endParaRPr>
                </a:p>
              </p:txBody>
            </p:sp>
            <p:sp>
              <p:nvSpPr>
                <p:cNvPr id="20" name="平行四边形 19"/>
                <p:cNvSpPr/>
                <p:nvPr/>
              </p:nvSpPr>
              <p:spPr>
                <a:xfrm flipH="1" flipV="1">
                  <a:off x="7658125" y="6507480"/>
                  <a:ext cx="396000" cy="78378"/>
                </a:xfrm>
                <a:prstGeom prst="parallelogram">
                  <a:avLst>
                    <a:gd name="adj" fmla="val 163205"/>
                  </a:avLst>
                </a:prstGeom>
                <a:solidFill>
                  <a:srgbClr val="61D6FE">
                    <a:alpha val="1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cs typeface="+mn-cs"/>
                  </a:endParaRPr>
                </a:p>
              </p:txBody>
            </p:sp>
            <p:sp>
              <p:nvSpPr>
                <p:cNvPr id="21" name="平行四边形 20"/>
                <p:cNvSpPr/>
                <p:nvPr/>
              </p:nvSpPr>
              <p:spPr>
                <a:xfrm flipH="1" flipV="1">
                  <a:off x="7284635" y="6507480"/>
                  <a:ext cx="396000" cy="78378"/>
                </a:xfrm>
                <a:prstGeom prst="parallelogram">
                  <a:avLst>
                    <a:gd name="adj" fmla="val 163205"/>
                  </a:avLst>
                </a:prstGeom>
                <a:solidFill>
                  <a:srgbClr val="61D6FE">
                    <a:alpha val="1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cs typeface="+mn-cs"/>
                  </a:endParaRPr>
                </a:p>
              </p:txBody>
            </p:sp>
            <p:sp>
              <p:nvSpPr>
                <p:cNvPr id="22" name="平行四边形 21"/>
                <p:cNvSpPr/>
                <p:nvPr/>
              </p:nvSpPr>
              <p:spPr>
                <a:xfrm flipH="1" flipV="1">
                  <a:off x="6911145" y="6507480"/>
                  <a:ext cx="396000" cy="78378"/>
                </a:xfrm>
                <a:prstGeom prst="parallelogram">
                  <a:avLst>
                    <a:gd name="adj" fmla="val 163205"/>
                  </a:avLst>
                </a:prstGeom>
                <a:solidFill>
                  <a:srgbClr val="61D6FE">
                    <a:alpha val="1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cs typeface="+mn-cs"/>
                  </a:endParaRPr>
                </a:p>
              </p:txBody>
            </p:sp>
          </p:grpSp>
          <p:sp>
            <p:nvSpPr>
              <p:cNvPr id="15" name="矩形 14"/>
              <p:cNvSpPr/>
              <p:nvPr/>
            </p:nvSpPr>
            <p:spPr>
              <a:xfrm>
                <a:off x="205271" y="158619"/>
                <a:ext cx="2341985" cy="445131"/>
              </a:xfrm>
              <a:prstGeom prst="rect">
                <a:avLst/>
              </a:prstGeom>
              <a:noFill/>
              <a:ln w="38100" cap="flat" cmpd="sng" algn="ctr">
                <a:solidFill>
                  <a:srgbClr val="49BB88"/>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cs typeface="+mn-cs"/>
                </a:endParaRPr>
              </a:p>
            </p:txBody>
          </p:sp>
          <p:sp>
            <p:nvSpPr>
              <p:cNvPr id="16" name="文本框 15"/>
              <p:cNvSpPr txBox="1"/>
              <p:nvPr/>
            </p:nvSpPr>
            <p:spPr>
              <a:xfrm>
                <a:off x="269974" y="203963"/>
                <a:ext cx="2146655"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dirty="0">
                    <a:ln>
                      <a:noFill/>
                    </a:ln>
                    <a:solidFill>
                      <a:srgbClr val="49BB88"/>
                    </a:solidFill>
                    <a:effectLst/>
                    <a:uLnTx/>
                    <a:uFillTx/>
                    <a:latin typeface="Microsoft JhengHei UI" panose="020B0604030504040204" pitchFamily="34" charset="-120"/>
                    <a:ea typeface="Microsoft JhengHei UI" panose="020B0604030504040204" pitchFamily="34" charset="-120"/>
                  </a:rPr>
                  <a:t>AI </a:t>
                </a:r>
                <a:r>
                  <a:rPr kumimoji="0" lang="zh-CN" altLang="en-US" sz="1800" b="1" i="0" u="none" strike="noStrike" kern="0" cap="none" spc="0" normalizeH="0" baseline="0" noProof="0" dirty="0">
                    <a:ln>
                      <a:noFill/>
                    </a:ln>
                    <a:solidFill>
                      <a:srgbClr val="49BB88"/>
                    </a:solidFill>
                    <a:effectLst/>
                    <a:uLnTx/>
                    <a:uFillTx/>
                    <a:latin typeface="Microsoft JhengHei UI" panose="020B0604030504040204" pitchFamily="34" charset="-120"/>
                    <a:ea typeface="Microsoft JhengHei UI" panose="020B0604030504040204" pitchFamily="34" charset="-120"/>
                  </a:rPr>
                  <a:t>研习社</a:t>
                </a:r>
                <a:r>
                  <a:rPr kumimoji="0" lang="en-US" altLang="zh-CN" sz="1800" b="1" i="0" u="none" strike="noStrike" kern="0" cap="none" spc="0" normalizeH="0" baseline="0" noProof="0" dirty="0">
                    <a:ln>
                      <a:noFill/>
                    </a:ln>
                    <a:solidFill>
                      <a:srgbClr val="49BB88"/>
                    </a:solidFill>
                    <a:effectLst/>
                    <a:uLnTx/>
                    <a:uFillTx/>
                    <a:latin typeface="Microsoft JhengHei UI" panose="020B0604030504040204" pitchFamily="34" charset="-120"/>
                    <a:ea typeface="Microsoft JhengHei UI" panose="020B0604030504040204" pitchFamily="34" charset="-120"/>
                  </a:rPr>
                  <a:t>  ·  </a:t>
                </a:r>
                <a:r>
                  <a:rPr kumimoji="0" lang="zh-CN" altLang="en-US" sz="1800" b="1" i="0" u="none" strike="noStrike" kern="0" cap="none" spc="0" normalizeH="0" baseline="0" noProof="0" dirty="0">
                    <a:ln>
                      <a:noFill/>
                    </a:ln>
                    <a:solidFill>
                      <a:srgbClr val="49BB88"/>
                    </a:solidFill>
                    <a:effectLst/>
                    <a:uLnTx/>
                    <a:uFillTx/>
                    <a:latin typeface="Microsoft JhengHei UI" panose="020B0604030504040204" pitchFamily="34" charset="-120"/>
                    <a:ea typeface="Microsoft JhengHei UI" panose="020B0604030504040204" pitchFamily="34" charset="-120"/>
                  </a:rPr>
                  <a:t>大讲堂</a:t>
                </a:r>
              </a:p>
            </p:txBody>
          </p:sp>
        </p:grpSp>
      </p:grpSp>
    </p:spTree>
    <p:extLst>
      <p:ext uri="{BB962C8B-B14F-4D97-AF65-F5344CB8AC3E}">
        <p14:creationId xmlns:p14="http://schemas.microsoft.com/office/powerpoint/2010/main" val="324510065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Lst>
  <p:txStyles>
    <p:titleStyle>
      <a:lvl1pPr algn="l" defTabSz="914400" rtl="0" eaLnBrk="1" latinLnBrk="0" hangingPunct="1">
        <a:lnSpc>
          <a:spcPct val="90000"/>
        </a:lnSpc>
        <a:spcBef>
          <a:spcPct val="0"/>
        </a:spcBef>
        <a:buNone/>
        <a:defRPr sz="4400" kern="1200">
          <a:solidFill>
            <a:srgbClr val="772F8B"/>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772F8B"/>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772F8B"/>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772F8B"/>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772F8B"/>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772F8B"/>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jpg"/></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jpg"/><Relationship Id="rId7" Type="http://schemas.openxmlformats.org/officeDocument/2006/relationships/image" Target="../media/image13.jpg"/><Relationship Id="rId2" Type="http://schemas.openxmlformats.org/officeDocument/2006/relationships/image" Target="../media/image8.jpg"/><Relationship Id="rId1" Type="http://schemas.openxmlformats.org/officeDocument/2006/relationships/slideLayout" Target="../slideLayouts/slideLayout2.xml"/><Relationship Id="rId6" Type="http://schemas.openxmlformats.org/officeDocument/2006/relationships/image" Target="../media/image12.jpg"/><Relationship Id="rId5" Type="http://schemas.openxmlformats.org/officeDocument/2006/relationships/image" Target="../media/image11.jpeg"/><Relationship Id="rId4" Type="http://schemas.openxmlformats.org/officeDocument/2006/relationships/image" Target="../media/image10.jp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Layout" Target="../slideLayouts/slideLayout7.xml"/><Relationship Id="rId5" Type="http://schemas.openxmlformats.org/officeDocument/2006/relationships/image" Target="../media/image21.jpeg"/><Relationship Id="rId4" Type="http://schemas.openxmlformats.org/officeDocument/2006/relationships/image" Target="../media/image20.jpeg"/></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Layout" Target="../slideLayouts/slideLayout7.xml"/><Relationship Id="rId4" Type="http://schemas.openxmlformats.org/officeDocument/2006/relationships/image" Target="../media/image22.jpeg"/></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Layout" Target="../slideLayouts/slideLayout7.xml"/><Relationship Id="rId4" Type="http://schemas.openxmlformats.org/officeDocument/2006/relationships/image" Target="../media/image22.jpeg"/></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Layout" Target="../slideLayouts/slideLayout7.xml"/><Relationship Id="rId5" Type="http://schemas.openxmlformats.org/officeDocument/2006/relationships/image" Target="../media/image24.jpeg"/><Relationship Id="rId4" Type="http://schemas.openxmlformats.org/officeDocument/2006/relationships/image" Target="../media/image23.jpeg"/></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Layout" Target="../slideLayouts/slideLayout7.xml"/><Relationship Id="rId5" Type="http://schemas.openxmlformats.org/officeDocument/2006/relationships/image" Target="../media/image23.jpeg"/><Relationship Id="rId4" Type="http://schemas.openxmlformats.org/officeDocument/2006/relationships/image" Target="../media/image25.jpeg"/></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Layout" Target="../slideLayouts/slideLayout7.xml"/><Relationship Id="rId4" Type="http://schemas.openxmlformats.org/officeDocument/2006/relationships/image" Target="../media/image26.jpeg"/></Relationships>
</file>

<file path=ppt/slides/_rels/slide27.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4.jpeg"/><Relationship Id="rId1" Type="http://schemas.openxmlformats.org/officeDocument/2006/relationships/slideLayout" Target="../slideLayouts/slideLayout2.xml"/><Relationship Id="rId4" Type="http://schemas.openxmlformats.org/officeDocument/2006/relationships/image" Target="../media/image35.jpeg"/></Relationships>
</file>

<file path=ppt/slides/_rels/slide38.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4.jpeg"/><Relationship Id="rId1" Type="http://schemas.openxmlformats.org/officeDocument/2006/relationships/slideLayout" Target="../slideLayouts/slideLayout2.xml"/><Relationship Id="rId6" Type="http://schemas.openxmlformats.org/officeDocument/2006/relationships/image" Target="../media/image39.jpeg"/><Relationship Id="rId5" Type="http://schemas.openxmlformats.org/officeDocument/2006/relationships/image" Target="../media/image38.jpeg"/><Relationship Id="rId4" Type="http://schemas.openxmlformats.org/officeDocument/2006/relationships/image" Target="../media/image37.jpeg"/></Relationships>
</file>

<file path=ppt/slides/_rels/slide39.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4.jpeg"/><Relationship Id="rId1" Type="http://schemas.openxmlformats.org/officeDocument/2006/relationships/slideLayout" Target="../slideLayouts/slideLayout2.xml"/><Relationship Id="rId5" Type="http://schemas.openxmlformats.org/officeDocument/2006/relationships/image" Target="../media/image42.jpeg"/><Relationship Id="rId4" Type="http://schemas.openxmlformats.org/officeDocument/2006/relationships/image" Target="../media/image41.jpeg"/></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8" Type="http://schemas.openxmlformats.org/officeDocument/2006/relationships/image" Target="../media/image45.jpeg"/><Relationship Id="rId7" Type="http://schemas.openxmlformats.org/officeDocument/2006/relationships/image" Target="../media/image47.jpeg"/><Relationship Id="rId12"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image" Target="../media/image26.png"/><Relationship Id="rId11" Type="http://schemas.openxmlformats.org/officeDocument/2006/relationships/image" Target="../media/image49.png"/><Relationship Id="rId10" Type="http://schemas.openxmlformats.org/officeDocument/2006/relationships/image" Target="../media/image48.png"/><Relationship Id="rId9" Type="http://schemas.openxmlformats.org/officeDocument/2006/relationships/image" Target="../media/image46.jpeg"/></Relationships>
</file>

<file path=ppt/slides/_rels/slide46.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45.jpeg"/><Relationship Id="rId1" Type="http://schemas.openxmlformats.org/officeDocument/2006/relationships/slideLayout" Target="../slideLayouts/slideLayout2.xml"/><Relationship Id="rId4" Type="http://schemas.openxmlformats.org/officeDocument/2006/relationships/image" Target="../media/image52.jpe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6.jpeg"/><Relationship Id="rId7" Type="http://schemas.openxmlformats.org/officeDocument/2006/relationships/image" Target="../media/image63.png"/><Relationship Id="rId2" Type="http://schemas.openxmlformats.org/officeDocument/2006/relationships/image" Target="../media/image55.jpeg"/><Relationship Id="rId1" Type="http://schemas.openxmlformats.org/officeDocument/2006/relationships/slideLayout" Target="../slideLayouts/slideLayout2.xml"/><Relationship Id="rId6" Type="http://schemas.openxmlformats.org/officeDocument/2006/relationships/image" Target="../media/image59.jpeg"/><Relationship Id="rId5" Type="http://schemas.openxmlformats.org/officeDocument/2006/relationships/image" Target="../media/image58.jpeg"/><Relationship Id="rId4" Type="http://schemas.openxmlformats.org/officeDocument/2006/relationships/image" Target="../media/image57.jpeg"/></Relationships>
</file>

<file path=ppt/slides/_rels/slide53.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57.jpeg"/><Relationship Id="rId1"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5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61.jpeg"/><Relationship Id="rId1" Type="http://schemas.openxmlformats.org/officeDocument/2006/relationships/slideLayout" Target="../slideLayouts/slideLayout2.xml"/><Relationship Id="rId4" Type="http://schemas.openxmlformats.org/officeDocument/2006/relationships/image" Target="../media/image63.jpeg"/></Relationships>
</file>

<file path=ppt/slides/_rels/slide58.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61.jpeg"/><Relationship Id="rId1" Type="http://schemas.openxmlformats.org/officeDocument/2006/relationships/slideLayout" Target="../slideLayouts/slideLayout2.xml"/><Relationship Id="rId4" Type="http://schemas.openxmlformats.org/officeDocument/2006/relationships/image" Target="../media/image63.jpeg"/></Relationships>
</file>

<file path=ppt/slides/_rels/slide59.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image" Target="../media/image63.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image" Target="../media/image63.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image" Target="../media/image63.jpeg"/><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62.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image" Target="../media/image65.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66.jpeg"/><Relationship Id="rId7" Type="http://schemas.openxmlformats.org/officeDocument/2006/relationships/image" Target="../media/image79.png"/><Relationship Id="rId2" Type="http://schemas.openxmlformats.org/officeDocument/2006/relationships/image" Target="../media/image65.jpeg"/><Relationship Id="rId1" Type="http://schemas.openxmlformats.org/officeDocument/2006/relationships/slideLayout" Target="../slideLayouts/slideLayout2.xml"/><Relationship Id="rId6" Type="http://schemas.openxmlformats.org/officeDocument/2006/relationships/image" Target="../media/image78.png"/><Relationship Id="rId5" Type="http://schemas.openxmlformats.org/officeDocument/2006/relationships/image" Target="../media/image67.jpeg"/><Relationship Id="rId4" Type="http://schemas.openxmlformats.org/officeDocument/2006/relationships/image" Target="../media/image63.jpeg"/></Relationships>
</file>

<file path=ppt/slides/_rels/slide64.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image" Target="../media/image69.jpe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hyperlink" Target="https://jiuge.thunlp.cn/" TargetMode="External"/><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593256" y="1743848"/>
            <a:ext cx="11392862" cy="1508105"/>
          </a:xfrm>
          <a:prstGeom prst="rect">
            <a:avLst/>
          </a:prstGeom>
          <a:noFill/>
        </p:spPr>
        <p:txBody>
          <a:bodyPr wrap="none" lIns="91440" tIns="45720" rIns="91440" bIns="45720">
            <a:spAutoFit/>
          </a:bodyPr>
          <a:lstStyle/>
          <a:p>
            <a:pPr algn="ctr"/>
            <a:r>
              <a:rPr lang="zh-CN" altLang="en-US" sz="4600" dirty="0">
                <a:ln w="0"/>
                <a:effectLst>
                  <a:outerShdw blurRad="38100" dist="19050" dir="2700000" algn="tl" rotWithShape="0">
                    <a:schemeClr val="dk1">
                      <a:alpha val="40000"/>
                    </a:schemeClr>
                  </a:outerShdw>
                </a:effectLst>
              </a:rPr>
              <a:t>“九歌”</a:t>
            </a:r>
            <a:r>
              <a:rPr lang="en-US" altLang="zh-CN" sz="4600" dirty="0" smtClean="0">
                <a:ln w="0"/>
                <a:effectLst>
                  <a:outerShdw blurRad="38100" dist="19050" dir="2700000" algn="tl" rotWithShape="0">
                    <a:schemeClr val="dk1">
                      <a:alpha val="40000"/>
                    </a:schemeClr>
                  </a:outerShdw>
                </a:effectLst>
              </a:rPr>
              <a:t>——</a:t>
            </a:r>
          </a:p>
          <a:p>
            <a:pPr algn="ctr"/>
            <a:r>
              <a:rPr lang="zh-CN" altLang="en-US" sz="4600" dirty="0" smtClean="0">
                <a:ln w="0"/>
                <a:effectLst>
                  <a:outerShdw blurRad="38100" dist="19050" dir="2700000" algn="tl" rotWithShape="0">
                    <a:schemeClr val="dk1">
                      <a:alpha val="40000"/>
                    </a:schemeClr>
                  </a:outerShdw>
                </a:effectLst>
              </a:rPr>
              <a:t>基于</a:t>
            </a:r>
            <a:r>
              <a:rPr lang="zh-CN" altLang="en-US" sz="4600" dirty="0">
                <a:ln w="0"/>
                <a:effectLst>
                  <a:outerShdw blurRad="38100" dist="19050" dir="2700000" algn="tl" rotWithShape="0">
                    <a:schemeClr val="dk1">
                      <a:alpha val="40000"/>
                    </a:schemeClr>
                  </a:outerShdw>
                </a:effectLst>
              </a:rPr>
              <a:t>深度学习的中国古典诗歌自动生成系统</a:t>
            </a:r>
            <a:endParaRPr lang="zh-CN" altLang="en-US" sz="4600" b="0" cap="none" spc="0" dirty="0">
              <a:ln w="0"/>
              <a:solidFill>
                <a:schemeClr val="tx1"/>
              </a:solidFill>
              <a:effectLst>
                <a:outerShdw blurRad="38100" dist="19050" dir="2700000" algn="tl" rotWithShape="0">
                  <a:schemeClr val="dk1">
                    <a:alpha val="40000"/>
                  </a:schemeClr>
                </a:outerShdw>
              </a:effectLst>
            </a:endParaRPr>
          </a:p>
        </p:txBody>
      </p:sp>
      <p:sp>
        <p:nvSpPr>
          <p:cNvPr id="4" name="矩形 3"/>
          <p:cNvSpPr/>
          <p:nvPr/>
        </p:nvSpPr>
        <p:spPr>
          <a:xfrm>
            <a:off x="3131086" y="3747201"/>
            <a:ext cx="5929828" cy="2246769"/>
          </a:xfrm>
          <a:prstGeom prst="rect">
            <a:avLst/>
          </a:prstGeom>
          <a:noFill/>
        </p:spPr>
        <p:txBody>
          <a:bodyPr wrap="none" lIns="91440" tIns="45720" rIns="91440" bIns="45720">
            <a:spAutoFit/>
          </a:bodyPr>
          <a:lstStyle/>
          <a:p>
            <a:pPr algn="ctr"/>
            <a:r>
              <a:rPr lang="zh-CN" altLang="en-US" sz="2800" b="0" cap="none" spc="0" dirty="0" smtClean="0">
                <a:ln w="0"/>
                <a:solidFill>
                  <a:schemeClr val="tx1"/>
                </a:solidFill>
                <a:effectLst>
                  <a:outerShdw blurRad="38100" dist="19050" dir="2700000" algn="tl" rotWithShape="0">
                    <a:schemeClr val="dk1">
                      <a:alpha val="40000"/>
                    </a:schemeClr>
                  </a:outerShdw>
                </a:effectLst>
              </a:rPr>
              <a:t>清华大学 计算机系</a:t>
            </a:r>
            <a:endParaRPr lang="en-US" altLang="zh-CN" sz="2800" b="0" cap="none" spc="0" dirty="0" smtClean="0">
              <a:ln w="0"/>
              <a:solidFill>
                <a:schemeClr val="tx1"/>
              </a:solidFill>
              <a:effectLst>
                <a:outerShdw blurRad="38100" dist="19050" dir="2700000" algn="tl" rotWithShape="0">
                  <a:schemeClr val="dk1">
                    <a:alpha val="40000"/>
                  </a:schemeClr>
                </a:outerShdw>
              </a:effectLst>
            </a:endParaRPr>
          </a:p>
          <a:p>
            <a:pPr algn="ctr"/>
            <a:r>
              <a:rPr lang="zh-CN" altLang="en-US" sz="2800" dirty="0">
                <a:ln w="0"/>
                <a:effectLst>
                  <a:outerShdw blurRad="38100" dist="19050" dir="2700000" algn="tl" rotWithShape="0">
                    <a:schemeClr val="dk1">
                      <a:alpha val="40000"/>
                    </a:schemeClr>
                  </a:outerShdw>
                </a:effectLst>
              </a:rPr>
              <a:t>人工智能</a:t>
            </a:r>
            <a:r>
              <a:rPr lang="zh-CN" altLang="en-US" sz="2800" dirty="0" smtClean="0">
                <a:ln w="0"/>
                <a:effectLst>
                  <a:outerShdw blurRad="38100" dist="19050" dir="2700000" algn="tl" rotWithShape="0">
                    <a:schemeClr val="dk1">
                      <a:alpha val="40000"/>
                    </a:schemeClr>
                  </a:outerShdw>
                </a:effectLst>
              </a:rPr>
              <a:t>研究院</a:t>
            </a:r>
            <a:endParaRPr lang="en-US" altLang="zh-CN" sz="2800" dirty="0" smtClean="0">
              <a:ln w="0"/>
              <a:effectLst>
                <a:outerShdw blurRad="38100" dist="19050" dir="2700000" algn="tl" rotWithShape="0">
                  <a:schemeClr val="dk1">
                    <a:alpha val="40000"/>
                  </a:schemeClr>
                </a:outerShdw>
              </a:effectLst>
            </a:endParaRPr>
          </a:p>
          <a:p>
            <a:pPr algn="ctr"/>
            <a:r>
              <a:rPr lang="zh-CN" altLang="en-US" sz="2800" b="0" cap="none" spc="0" dirty="0" smtClean="0">
                <a:ln w="0"/>
                <a:solidFill>
                  <a:schemeClr val="tx1"/>
                </a:solidFill>
                <a:effectLst>
                  <a:outerShdw blurRad="38100" dist="19050" dir="2700000" algn="tl" rotWithShape="0">
                    <a:schemeClr val="dk1">
                      <a:alpha val="40000"/>
                    </a:schemeClr>
                  </a:outerShdw>
                </a:effectLst>
              </a:rPr>
              <a:t>自然语言处理与社会人文计算实验室</a:t>
            </a:r>
            <a:endParaRPr lang="en-US" altLang="zh-CN" sz="2800" b="0" cap="none" spc="0" dirty="0" smtClean="0">
              <a:ln w="0"/>
              <a:solidFill>
                <a:schemeClr val="tx1"/>
              </a:solidFill>
              <a:effectLst>
                <a:outerShdw blurRad="38100" dist="19050" dir="2700000" algn="tl" rotWithShape="0">
                  <a:schemeClr val="dk1">
                    <a:alpha val="40000"/>
                  </a:schemeClr>
                </a:outerShdw>
              </a:effectLst>
            </a:endParaRPr>
          </a:p>
          <a:p>
            <a:pPr algn="ctr"/>
            <a:endParaRPr lang="en-US" altLang="zh-CN" sz="2800" dirty="0">
              <a:ln w="0"/>
              <a:effectLst>
                <a:outerShdw blurRad="38100" dist="19050" dir="2700000" algn="tl" rotWithShape="0">
                  <a:schemeClr val="dk1">
                    <a:alpha val="40000"/>
                  </a:schemeClr>
                </a:outerShdw>
              </a:effectLst>
            </a:endParaRPr>
          </a:p>
          <a:p>
            <a:pPr algn="ctr"/>
            <a:r>
              <a:rPr lang="zh-CN" altLang="en-US" sz="2800" b="0" cap="none" spc="0" dirty="0" smtClean="0">
                <a:ln w="0"/>
                <a:solidFill>
                  <a:schemeClr val="tx1"/>
                </a:solidFill>
                <a:effectLst>
                  <a:outerShdw blurRad="38100" dist="19050" dir="2700000" algn="tl" rotWithShape="0">
                    <a:schemeClr val="dk1">
                      <a:alpha val="40000"/>
                    </a:schemeClr>
                  </a:outerShdw>
                </a:effectLst>
              </a:rPr>
              <a:t>矣晓沅</a:t>
            </a:r>
            <a:endParaRPr lang="zh-CN" altLang="en-US" sz="2800" b="0" cap="none" spc="0" dirty="0">
              <a:ln w="0"/>
              <a:solidFill>
                <a:schemeClr val="tx1"/>
              </a:solidFill>
              <a:effectLst>
                <a:outerShdw blurRad="38100" dist="19050" dir="2700000" algn="tl" rotWithShape="0">
                  <a:schemeClr val="dk1">
                    <a:alpha val="40000"/>
                  </a:schemeClr>
                </a:outerShdw>
              </a:effectLst>
            </a:endParaRPr>
          </a:p>
        </p:txBody>
      </p:sp>
      <p:pic>
        <p:nvPicPr>
          <p:cNvPr id="5" name="图片 50"/>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592780" y="48561"/>
            <a:ext cx="1355638" cy="1355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图片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79789" y="47839"/>
            <a:ext cx="1399515" cy="1309318"/>
          </a:xfrm>
          <a:prstGeom prst="rect">
            <a:avLst/>
          </a:prstGeom>
        </p:spPr>
      </p:pic>
      <p:pic>
        <p:nvPicPr>
          <p:cNvPr id="8" name="图片 7"/>
          <p:cNvPicPr>
            <a:picLocks noChangeAspect="1"/>
          </p:cNvPicPr>
          <p:nvPr/>
        </p:nvPicPr>
        <p:blipFill rotWithShape="1">
          <a:blip r:embed="rId4">
            <a:extLst>
              <a:ext uri="{28A0092B-C50C-407E-A947-70E740481C1C}">
                <a14:useLocalDpi xmlns:a14="http://schemas.microsoft.com/office/drawing/2010/main" val="0"/>
              </a:ext>
            </a:extLst>
          </a:blip>
          <a:srcRect l="7753" t="10294" r="7320" b="12499"/>
          <a:stretch/>
        </p:blipFill>
        <p:spPr>
          <a:xfrm>
            <a:off x="9070040" y="33610"/>
            <a:ext cx="1553135" cy="1411941"/>
          </a:xfrm>
          <a:prstGeom prst="rect">
            <a:avLst/>
          </a:prstGeom>
        </p:spPr>
      </p:pic>
    </p:spTree>
    <p:extLst>
      <p:ext uri="{BB962C8B-B14F-4D97-AF65-F5344CB8AC3E}">
        <p14:creationId xmlns:p14="http://schemas.microsoft.com/office/powerpoint/2010/main" val="46773776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978522" y="60512"/>
            <a:ext cx="7758953" cy="677108"/>
          </a:xfrm>
          <a:prstGeom prst="rect">
            <a:avLst/>
          </a:prstGeom>
          <a:noFill/>
        </p:spPr>
        <p:txBody>
          <a:bodyPr wrap="square" rtlCol="0">
            <a:spAutoFit/>
          </a:bodyPr>
          <a:lstStyle/>
          <a:p>
            <a:r>
              <a:rPr lang="zh-CN" altLang="en-US" sz="3800" dirty="0">
                <a:latin typeface="黑体" panose="02010609060101010101" pitchFamily="49" charset="-122"/>
              </a:rPr>
              <a:t>任务背景及</a:t>
            </a:r>
            <a:r>
              <a:rPr lang="x-none" altLang="zh-CN" sz="3800" dirty="0">
                <a:latin typeface="黑体" panose="02010609060101010101" pitchFamily="49" charset="-122"/>
              </a:rPr>
              <a:t>“</a:t>
            </a:r>
            <a:r>
              <a:rPr lang="zh-CN" altLang="en-US" sz="3800" dirty="0">
                <a:latin typeface="黑体" panose="02010609060101010101" pitchFamily="49" charset="-122"/>
              </a:rPr>
              <a:t>九歌</a:t>
            </a:r>
            <a:r>
              <a:rPr lang="x-none" altLang="zh-CN" sz="3800" dirty="0">
                <a:latin typeface="黑体" panose="02010609060101010101" pitchFamily="49" charset="-122"/>
              </a:rPr>
              <a:t>”</a:t>
            </a:r>
            <a:r>
              <a:rPr lang="zh-CN" altLang="en-US" sz="3800" dirty="0">
                <a:latin typeface="黑体" panose="02010609060101010101" pitchFamily="49" charset="-122"/>
              </a:rPr>
              <a:t>作诗系统</a:t>
            </a:r>
            <a:r>
              <a:rPr lang="zh-CN" altLang="en-US" sz="3800" dirty="0" smtClean="0">
                <a:latin typeface="黑体" panose="02010609060101010101" pitchFamily="49" charset="-122"/>
              </a:rPr>
              <a:t>简介</a:t>
            </a:r>
            <a:endParaRPr lang="x-none" altLang="zh-CN" sz="3800" dirty="0">
              <a:latin typeface="黑体" panose="02010609060101010101" pitchFamily="49" charset="-122"/>
            </a:endParaRPr>
          </a:p>
        </p:txBody>
      </p:sp>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5629" y="2385864"/>
            <a:ext cx="2532893" cy="2371349"/>
          </a:xfrm>
          <a:prstGeom prst="rect">
            <a:avLst/>
          </a:prstGeom>
        </p:spPr>
      </p:pic>
      <p:sp>
        <p:nvSpPr>
          <p:cNvPr id="7" name="左大括号 6"/>
          <p:cNvSpPr/>
          <p:nvPr/>
        </p:nvSpPr>
        <p:spPr>
          <a:xfrm>
            <a:off x="3129567" y="1317813"/>
            <a:ext cx="460798" cy="4693023"/>
          </a:xfrm>
          <a:prstGeom prst="leftBrace">
            <a:avLst>
              <a:gd name="adj1" fmla="val 62005"/>
              <a:gd name="adj2" fmla="val 48347"/>
            </a:avLst>
          </a:prstGeom>
          <a:ln w="28575"/>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2" name="文本框 1"/>
          <p:cNvSpPr txBox="1"/>
          <p:nvPr/>
        </p:nvSpPr>
        <p:spPr>
          <a:xfrm>
            <a:off x="3129567" y="1248278"/>
            <a:ext cx="8095130" cy="4832092"/>
          </a:xfrm>
          <a:prstGeom prst="rect">
            <a:avLst/>
          </a:prstGeom>
          <a:noFill/>
        </p:spPr>
        <p:txBody>
          <a:bodyPr wrap="square" rtlCol="0">
            <a:spAutoFit/>
          </a:bodyPr>
          <a:lstStyle/>
          <a:p>
            <a:pPr marL="742950" lvl="1" indent="-285750">
              <a:buFont typeface="Arial" panose="020B0604020202020204" pitchFamily="34" charset="0"/>
              <a:buChar char="•"/>
            </a:pPr>
            <a:r>
              <a:rPr lang="zh-CN" altLang="zh-CN" sz="2800" dirty="0">
                <a:solidFill>
                  <a:srgbClr val="0070C0"/>
                </a:solidFill>
                <a:latin typeface="+mn-ea"/>
              </a:rPr>
              <a:t>绝句生成</a:t>
            </a:r>
            <a:r>
              <a:rPr lang="zh-CN" altLang="zh-CN" sz="2800" dirty="0">
                <a:latin typeface="+mn-ea"/>
              </a:rPr>
              <a:t>。系统根据用户输入的一个关键词生成五言或七言绝句。</a:t>
            </a:r>
          </a:p>
          <a:p>
            <a:pPr marL="742950" lvl="1" indent="-285750">
              <a:buFont typeface="Arial" panose="020B0604020202020204" pitchFamily="34" charset="0"/>
              <a:buChar char="•"/>
            </a:pPr>
            <a:r>
              <a:rPr lang="zh-CN" altLang="zh-CN" sz="2800" dirty="0">
                <a:solidFill>
                  <a:srgbClr val="00B050"/>
                </a:solidFill>
                <a:latin typeface="+mn-ea"/>
              </a:rPr>
              <a:t>藏头绝句生成</a:t>
            </a:r>
            <a:r>
              <a:rPr lang="zh-CN" altLang="zh-CN" sz="2800" dirty="0">
                <a:latin typeface="+mn-ea"/>
              </a:rPr>
              <a:t>。用户给定</a:t>
            </a:r>
            <a:r>
              <a:rPr lang="en-US" altLang="zh-CN" sz="2800" dirty="0">
                <a:latin typeface="+mn-ea"/>
              </a:rPr>
              <a:t>1~4</a:t>
            </a:r>
            <a:r>
              <a:rPr lang="zh-CN" altLang="zh-CN" sz="2800" dirty="0">
                <a:latin typeface="+mn-ea"/>
              </a:rPr>
              <a:t>个藏头字，用户生成对应的五言或七言藏头绝句。</a:t>
            </a:r>
          </a:p>
          <a:p>
            <a:pPr marL="742950" lvl="1" indent="-285750">
              <a:buFont typeface="Arial" panose="020B0604020202020204" pitchFamily="34" charset="0"/>
              <a:buChar char="•"/>
            </a:pPr>
            <a:r>
              <a:rPr lang="zh-CN" altLang="zh-CN" sz="2800" dirty="0">
                <a:solidFill>
                  <a:srgbClr val="FF0000"/>
                </a:solidFill>
                <a:latin typeface="+mn-ea"/>
              </a:rPr>
              <a:t>风格绝句生成</a:t>
            </a:r>
            <a:r>
              <a:rPr lang="zh-CN" altLang="zh-CN" sz="2800" dirty="0">
                <a:latin typeface="+mn-ea"/>
              </a:rPr>
              <a:t>。用户给定一个关键词，系统生成指定风格</a:t>
            </a:r>
            <a:r>
              <a:rPr lang="en-US" altLang="zh-CN" sz="2800" dirty="0">
                <a:latin typeface="+mn-ea"/>
              </a:rPr>
              <a:t>(</a:t>
            </a:r>
            <a:r>
              <a:rPr lang="zh-CN" altLang="zh-CN" sz="2800" dirty="0">
                <a:latin typeface="+mn-ea"/>
              </a:rPr>
              <a:t>如边塞、闺怨、山水田园等</a:t>
            </a:r>
            <a:r>
              <a:rPr lang="en-US" altLang="zh-CN" sz="2800" dirty="0">
                <a:latin typeface="+mn-ea"/>
              </a:rPr>
              <a:t>)</a:t>
            </a:r>
            <a:r>
              <a:rPr lang="zh-CN" altLang="zh-CN" sz="2800" dirty="0">
                <a:latin typeface="+mn-ea"/>
              </a:rPr>
              <a:t>的绝句。</a:t>
            </a:r>
          </a:p>
          <a:p>
            <a:pPr marL="742950" lvl="1" indent="-285750">
              <a:buFont typeface="Arial" panose="020B0604020202020204" pitchFamily="34" charset="0"/>
              <a:buChar char="•"/>
            </a:pPr>
            <a:r>
              <a:rPr lang="zh-CN" altLang="zh-CN" sz="2800" dirty="0">
                <a:solidFill>
                  <a:srgbClr val="7030A0"/>
                </a:solidFill>
                <a:latin typeface="+mn-ea"/>
              </a:rPr>
              <a:t>集句诗生成</a:t>
            </a:r>
            <a:r>
              <a:rPr lang="zh-CN" altLang="zh-CN" sz="2800" dirty="0">
                <a:latin typeface="+mn-ea"/>
              </a:rPr>
              <a:t>。用户给定一句首句，系统自动计算匹配剩余诗句，形成一首集句诗。</a:t>
            </a:r>
          </a:p>
          <a:p>
            <a:pPr marL="742950" lvl="1" indent="-285750">
              <a:buFont typeface="Arial" panose="020B0604020202020204" pitchFamily="34" charset="0"/>
              <a:buChar char="•"/>
            </a:pPr>
            <a:r>
              <a:rPr lang="zh-CN" altLang="zh-CN" sz="2800" dirty="0">
                <a:solidFill>
                  <a:schemeClr val="accent1">
                    <a:lumMod val="75000"/>
                  </a:schemeClr>
                </a:solidFill>
                <a:latin typeface="+mn-ea"/>
              </a:rPr>
              <a:t>宋词生成</a:t>
            </a:r>
            <a:r>
              <a:rPr lang="zh-CN" altLang="zh-CN" sz="2800" dirty="0">
                <a:latin typeface="+mn-ea"/>
              </a:rPr>
              <a:t>。根据用户输入的多个关键词，生成指定词牌的宋词，已支持词牌超过</a:t>
            </a:r>
            <a:r>
              <a:rPr lang="en-US" altLang="zh-CN" sz="2800" dirty="0">
                <a:latin typeface="+mn-ea"/>
              </a:rPr>
              <a:t>20</a:t>
            </a:r>
            <a:r>
              <a:rPr lang="zh-CN" altLang="zh-CN" sz="2800" dirty="0">
                <a:latin typeface="+mn-ea"/>
              </a:rPr>
              <a:t>个</a:t>
            </a:r>
            <a:r>
              <a:rPr lang="zh-CN" altLang="zh-CN" sz="2800" dirty="0" smtClean="0">
                <a:latin typeface="+mn-ea"/>
              </a:rPr>
              <a:t>。</a:t>
            </a:r>
            <a:endParaRPr lang="zh-CN" altLang="zh-CN" sz="2800" dirty="0">
              <a:latin typeface="+mn-ea"/>
            </a:endParaRPr>
          </a:p>
        </p:txBody>
      </p:sp>
    </p:spTree>
    <p:extLst>
      <p:ext uri="{BB962C8B-B14F-4D97-AF65-F5344CB8AC3E}">
        <p14:creationId xmlns:p14="http://schemas.microsoft.com/office/powerpoint/2010/main" val="45580814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918012" y="898651"/>
            <a:ext cx="9130553" cy="5782545"/>
          </a:xfrm>
          <a:prstGeom prst="rect">
            <a:avLst/>
          </a:prstGeom>
          <a:noFill/>
        </p:spPr>
        <p:txBody>
          <a:bodyPr wrap="square" rtlCol="0">
            <a:spAutoFit/>
          </a:bodyPr>
          <a:lstStyle/>
          <a:p>
            <a:pPr marL="742950" lvl="1" indent="-285750">
              <a:lnSpc>
                <a:spcPts val="3200"/>
              </a:lnSpc>
              <a:buFont typeface="Arial" panose="020B0604020202020204" pitchFamily="34" charset="0"/>
              <a:buChar char="•"/>
            </a:pPr>
            <a:r>
              <a:rPr lang="en-US" altLang="zh-CN" sz="2200" dirty="0">
                <a:latin typeface="+mn-ea"/>
              </a:rPr>
              <a:t>2017</a:t>
            </a:r>
            <a:r>
              <a:rPr lang="zh-CN" altLang="zh-CN" sz="2200" dirty="0">
                <a:latin typeface="+mn-ea"/>
              </a:rPr>
              <a:t>年</a:t>
            </a:r>
            <a:r>
              <a:rPr lang="en-US" altLang="zh-CN" sz="2200" dirty="0">
                <a:latin typeface="+mn-ea"/>
              </a:rPr>
              <a:t>4</a:t>
            </a:r>
            <a:r>
              <a:rPr lang="zh-CN" altLang="zh-CN" sz="2200" dirty="0">
                <a:latin typeface="+mn-ea"/>
              </a:rPr>
              <a:t>月，九</a:t>
            </a:r>
            <a:r>
              <a:rPr lang="zh-CN" altLang="zh-CN" sz="2200" dirty="0" smtClean="0">
                <a:latin typeface="+mn-ea"/>
              </a:rPr>
              <a:t>歌测试</a:t>
            </a:r>
            <a:r>
              <a:rPr lang="zh-CN" altLang="zh-CN" sz="2200" dirty="0">
                <a:latin typeface="+mn-ea"/>
              </a:rPr>
              <a:t>版上线；</a:t>
            </a:r>
          </a:p>
          <a:p>
            <a:pPr marL="742950" lvl="1" indent="-285750">
              <a:lnSpc>
                <a:spcPts val="3200"/>
              </a:lnSpc>
              <a:buFont typeface="Arial" panose="020B0604020202020204" pitchFamily="34" charset="0"/>
              <a:buChar char="•"/>
            </a:pPr>
            <a:r>
              <a:rPr lang="en-US" altLang="zh-CN" sz="2200" dirty="0" smtClean="0">
                <a:solidFill>
                  <a:srgbClr val="FF0000"/>
                </a:solidFill>
                <a:latin typeface="+mn-ea"/>
              </a:rPr>
              <a:t>2017</a:t>
            </a:r>
            <a:r>
              <a:rPr lang="zh-CN" altLang="zh-CN" sz="2200" dirty="0">
                <a:solidFill>
                  <a:srgbClr val="FF0000"/>
                </a:solidFill>
                <a:latin typeface="+mn-ea"/>
              </a:rPr>
              <a:t>年</a:t>
            </a:r>
            <a:r>
              <a:rPr lang="en-US" altLang="zh-CN" sz="2200" dirty="0">
                <a:solidFill>
                  <a:srgbClr val="FF0000"/>
                </a:solidFill>
                <a:latin typeface="+mn-ea"/>
              </a:rPr>
              <a:t>8</a:t>
            </a:r>
            <a:r>
              <a:rPr lang="zh-CN" altLang="zh-CN" sz="2200" dirty="0">
                <a:solidFill>
                  <a:srgbClr val="FF0000"/>
                </a:solidFill>
                <a:latin typeface="+mn-ea"/>
              </a:rPr>
              <a:t>月</a:t>
            </a:r>
            <a:r>
              <a:rPr lang="en-US" altLang="zh-CN" sz="2200" dirty="0">
                <a:solidFill>
                  <a:srgbClr val="FF0000"/>
                </a:solidFill>
                <a:latin typeface="+mn-ea"/>
              </a:rPr>
              <a:t>, </a:t>
            </a:r>
            <a:r>
              <a:rPr lang="zh-CN" altLang="zh-CN" sz="2200" dirty="0">
                <a:solidFill>
                  <a:srgbClr val="FF0000"/>
                </a:solidFill>
                <a:latin typeface="+mn-ea"/>
              </a:rPr>
              <a:t>九歌参加央视一套黄金时间大型科学挑战类节目《机智过人》</a:t>
            </a:r>
            <a:r>
              <a:rPr lang="en-US" altLang="zh-CN" sz="2200" dirty="0">
                <a:solidFill>
                  <a:srgbClr val="FF0000"/>
                </a:solidFill>
                <a:latin typeface="+mn-ea"/>
              </a:rPr>
              <a:t>, </a:t>
            </a:r>
            <a:r>
              <a:rPr lang="zh-CN" altLang="zh-CN" sz="2200" dirty="0">
                <a:solidFill>
                  <a:srgbClr val="FF0000"/>
                </a:solidFill>
                <a:latin typeface="+mn-ea"/>
              </a:rPr>
              <a:t>与三位当代优秀诗人同台竞技，比拼诗词创作</a:t>
            </a:r>
            <a:r>
              <a:rPr lang="zh-CN" altLang="zh-CN" sz="2200" dirty="0" smtClean="0">
                <a:solidFill>
                  <a:srgbClr val="FF0000"/>
                </a:solidFill>
                <a:latin typeface="+mn-ea"/>
              </a:rPr>
              <a:t>能力</a:t>
            </a:r>
            <a:r>
              <a:rPr lang="zh-CN" altLang="en-US" sz="2200" dirty="0">
                <a:solidFill>
                  <a:srgbClr val="FF0000"/>
                </a:solidFill>
                <a:latin typeface="+mn-ea"/>
              </a:rPr>
              <a:t>；</a:t>
            </a:r>
            <a:r>
              <a:rPr lang="zh-CN" altLang="zh-CN" sz="2200" dirty="0" smtClean="0">
                <a:solidFill>
                  <a:srgbClr val="FF0000"/>
                </a:solidFill>
                <a:latin typeface="+mn-ea"/>
              </a:rPr>
              <a:t>当</a:t>
            </a:r>
            <a:r>
              <a:rPr lang="zh-CN" altLang="zh-CN" sz="2200" dirty="0">
                <a:solidFill>
                  <a:srgbClr val="FF0000"/>
                </a:solidFill>
                <a:latin typeface="+mn-ea"/>
              </a:rPr>
              <a:t>期</a:t>
            </a:r>
            <a:r>
              <a:rPr lang="zh-CN" altLang="zh-CN" sz="2200" dirty="0" smtClean="0">
                <a:solidFill>
                  <a:srgbClr val="FF0000"/>
                </a:solidFill>
                <a:latin typeface="+mn-ea"/>
              </a:rPr>
              <a:t>节目网络</a:t>
            </a:r>
            <a:r>
              <a:rPr lang="zh-CN" altLang="zh-CN" sz="2200" dirty="0">
                <a:solidFill>
                  <a:srgbClr val="FF0000"/>
                </a:solidFill>
                <a:latin typeface="+mn-ea"/>
              </a:rPr>
              <a:t>播放量达约</a:t>
            </a:r>
            <a:r>
              <a:rPr lang="en-US" altLang="zh-CN" sz="2200" dirty="0">
                <a:solidFill>
                  <a:srgbClr val="FF0000"/>
                </a:solidFill>
                <a:latin typeface="+mn-ea"/>
              </a:rPr>
              <a:t>1000</a:t>
            </a:r>
            <a:r>
              <a:rPr lang="zh-CN" altLang="zh-CN" sz="2200" dirty="0">
                <a:solidFill>
                  <a:srgbClr val="FF0000"/>
                </a:solidFill>
                <a:latin typeface="+mn-ea"/>
              </a:rPr>
              <a:t>万次；</a:t>
            </a:r>
          </a:p>
          <a:p>
            <a:pPr marL="742950" lvl="1" indent="-285750">
              <a:lnSpc>
                <a:spcPts val="3200"/>
              </a:lnSpc>
              <a:buFont typeface="Arial" panose="020B0604020202020204" pitchFamily="34" charset="0"/>
              <a:buChar char="•"/>
            </a:pPr>
            <a:r>
              <a:rPr lang="en-US" altLang="zh-CN" sz="2200" dirty="0" smtClean="0">
                <a:latin typeface="+mn-ea"/>
              </a:rPr>
              <a:t>2017</a:t>
            </a:r>
            <a:r>
              <a:rPr lang="zh-CN" altLang="zh-CN" sz="2200" dirty="0">
                <a:latin typeface="+mn-ea"/>
              </a:rPr>
              <a:t>年</a:t>
            </a:r>
            <a:r>
              <a:rPr lang="en-US" altLang="zh-CN" sz="2200" dirty="0">
                <a:latin typeface="+mn-ea"/>
              </a:rPr>
              <a:t>9</a:t>
            </a:r>
            <a:r>
              <a:rPr lang="zh-CN" altLang="zh-CN" sz="2200" dirty="0">
                <a:latin typeface="+mn-ea"/>
              </a:rPr>
              <a:t>月</a:t>
            </a:r>
            <a:r>
              <a:rPr lang="en-US" altLang="zh-CN" sz="2200" dirty="0">
                <a:latin typeface="+mn-ea"/>
              </a:rPr>
              <a:t>10</a:t>
            </a:r>
            <a:r>
              <a:rPr lang="zh-CN" altLang="zh-CN" sz="2200" dirty="0">
                <a:latin typeface="+mn-ea"/>
              </a:rPr>
              <a:t>日，九歌正式版上线；</a:t>
            </a:r>
          </a:p>
          <a:p>
            <a:pPr marL="742950" lvl="1" indent="-285750">
              <a:lnSpc>
                <a:spcPts val="3200"/>
              </a:lnSpc>
              <a:buFont typeface="Arial" panose="020B0604020202020204" pitchFamily="34" charset="0"/>
              <a:buChar char="•"/>
            </a:pPr>
            <a:r>
              <a:rPr lang="en-US" altLang="zh-CN" sz="2200" dirty="0" smtClean="0">
                <a:latin typeface="+mn-ea"/>
              </a:rPr>
              <a:t>2017</a:t>
            </a:r>
            <a:r>
              <a:rPr lang="zh-CN" altLang="zh-CN" sz="2200" dirty="0">
                <a:latin typeface="+mn-ea"/>
              </a:rPr>
              <a:t>年</a:t>
            </a:r>
            <a:r>
              <a:rPr lang="en-US" altLang="zh-CN" sz="2200" dirty="0">
                <a:latin typeface="+mn-ea"/>
              </a:rPr>
              <a:t>9</a:t>
            </a:r>
            <a:r>
              <a:rPr lang="zh-CN" altLang="zh-CN" sz="2200" dirty="0">
                <a:latin typeface="+mn-ea"/>
              </a:rPr>
              <a:t>月</a:t>
            </a:r>
            <a:r>
              <a:rPr lang="en-US" altLang="zh-CN" sz="2200" dirty="0">
                <a:latin typeface="+mn-ea"/>
              </a:rPr>
              <a:t>,  </a:t>
            </a:r>
            <a:r>
              <a:rPr lang="zh-CN" altLang="zh-CN" sz="2200" dirty="0">
                <a:latin typeface="+mn-ea"/>
              </a:rPr>
              <a:t>九歌受邀参加首届中国北京国际语言文化博览会；</a:t>
            </a:r>
          </a:p>
          <a:p>
            <a:pPr marL="742950" lvl="1" indent="-285750">
              <a:lnSpc>
                <a:spcPts val="3200"/>
              </a:lnSpc>
              <a:buFont typeface="Arial" panose="020B0604020202020204" pitchFamily="34" charset="0"/>
              <a:buChar char="•"/>
            </a:pPr>
            <a:r>
              <a:rPr lang="en-US" altLang="zh-CN" sz="2200" dirty="0" smtClean="0">
                <a:latin typeface="+mn-ea"/>
              </a:rPr>
              <a:t>2017</a:t>
            </a:r>
            <a:r>
              <a:rPr lang="zh-CN" altLang="zh-CN" sz="2200" dirty="0">
                <a:latin typeface="+mn-ea"/>
              </a:rPr>
              <a:t>年</a:t>
            </a:r>
            <a:r>
              <a:rPr lang="en-US" altLang="zh-CN" sz="2200" dirty="0">
                <a:latin typeface="+mn-ea"/>
              </a:rPr>
              <a:t>11</a:t>
            </a:r>
            <a:r>
              <a:rPr lang="zh-CN" altLang="zh-CN" sz="2200" dirty="0">
                <a:latin typeface="+mn-ea"/>
              </a:rPr>
              <a:t>月</a:t>
            </a:r>
            <a:r>
              <a:rPr lang="en-US" altLang="zh-CN" sz="2200" dirty="0">
                <a:latin typeface="+mn-ea"/>
              </a:rPr>
              <a:t>, </a:t>
            </a:r>
            <a:r>
              <a:rPr lang="zh-CN" altLang="zh-CN" sz="2200" dirty="0">
                <a:latin typeface="+mn-ea"/>
              </a:rPr>
              <a:t>九歌受邀参加《机智过人》人工智能年度盛典</a:t>
            </a:r>
            <a:r>
              <a:rPr lang="en-US" altLang="zh-CN" sz="2200" dirty="0">
                <a:latin typeface="+mn-ea"/>
              </a:rPr>
              <a:t>, </a:t>
            </a:r>
            <a:r>
              <a:rPr lang="zh-CN" altLang="zh-CN" sz="2200" dirty="0">
                <a:latin typeface="+mn-ea"/>
              </a:rPr>
              <a:t>与著名演员张凯丽同台表演小品；</a:t>
            </a:r>
          </a:p>
          <a:p>
            <a:pPr marL="742950" lvl="1" indent="-285750">
              <a:lnSpc>
                <a:spcPts val="3200"/>
              </a:lnSpc>
              <a:buFont typeface="Arial" panose="020B0604020202020204" pitchFamily="34" charset="0"/>
              <a:buChar char="•"/>
            </a:pPr>
            <a:r>
              <a:rPr lang="en-US" altLang="zh-CN" sz="2200" dirty="0" smtClean="0">
                <a:latin typeface="+mn-ea"/>
              </a:rPr>
              <a:t>2017</a:t>
            </a:r>
            <a:r>
              <a:rPr lang="zh-CN" altLang="zh-CN" sz="2200" dirty="0">
                <a:latin typeface="+mn-ea"/>
              </a:rPr>
              <a:t>年</a:t>
            </a:r>
            <a:r>
              <a:rPr lang="en-US" altLang="zh-CN" sz="2200" dirty="0">
                <a:latin typeface="+mn-ea"/>
              </a:rPr>
              <a:t>12</a:t>
            </a:r>
            <a:r>
              <a:rPr lang="zh-CN" altLang="zh-CN" sz="2200" dirty="0">
                <a:latin typeface="+mn-ea"/>
              </a:rPr>
              <a:t>月</a:t>
            </a:r>
            <a:r>
              <a:rPr lang="en-US" altLang="zh-CN" sz="2200" dirty="0">
                <a:latin typeface="+mn-ea"/>
              </a:rPr>
              <a:t>, </a:t>
            </a:r>
            <a:r>
              <a:rPr lang="zh-CN" altLang="zh-CN" sz="2200" dirty="0">
                <a:latin typeface="+mn-ea"/>
              </a:rPr>
              <a:t>九歌受邀在第七届吴文俊人工智能科学技术奖颁奖晚会进行作诗展示；</a:t>
            </a:r>
          </a:p>
          <a:p>
            <a:pPr marL="742950" lvl="1" indent="-285750">
              <a:lnSpc>
                <a:spcPts val="3200"/>
              </a:lnSpc>
              <a:buFont typeface="Arial" panose="020B0604020202020204" pitchFamily="34" charset="0"/>
              <a:buChar char="•"/>
            </a:pPr>
            <a:r>
              <a:rPr lang="en-US" altLang="zh-CN" sz="2200" dirty="0" smtClean="0">
                <a:latin typeface="+mn-ea"/>
              </a:rPr>
              <a:t>2017</a:t>
            </a:r>
            <a:r>
              <a:rPr lang="zh-CN" altLang="zh-CN" sz="2200" dirty="0">
                <a:latin typeface="+mn-ea"/>
              </a:rPr>
              <a:t>年</a:t>
            </a:r>
            <a:r>
              <a:rPr lang="en-US" altLang="zh-CN" sz="2200" dirty="0">
                <a:latin typeface="+mn-ea"/>
              </a:rPr>
              <a:t>12</a:t>
            </a:r>
            <a:r>
              <a:rPr lang="zh-CN" altLang="zh-CN" sz="2200" dirty="0">
                <a:latin typeface="+mn-ea"/>
              </a:rPr>
              <a:t>月</a:t>
            </a:r>
            <a:r>
              <a:rPr lang="en-US" altLang="zh-CN" sz="2200" dirty="0">
                <a:latin typeface="+mn-ea"/>
              </a:rPr>
              <a:t>, </a:t>
            </a:r>
            <a:r>
              <a:rPr lang="zh-CN" altLang="zh-CN" sz="2200" dirty="0">
                <a:latin typeface="+mn-ea"/>
              </a:rPr>
              <a:t>九</a:t>
            </a:r>
            <a:r>
              <a:rPr lang="zh-CN" altLang="zh-CN" sz="2200" dirty="0" smtClean="0">
                <a:latin typeface="+mn-ea"/>
              </a:rPr>
              <a:t>歌参加</a:t>
            </a:r>
            <a:r>
              <a:rPr lang="zh-CN" altLang="zh-CN" sz="2200" dirty="0">
                <a:latin typeface="+mn-ea"/>
              </a:rPr>
              <a:t>央视三套</a:t>
            </a:r>
            <a:r>
              <a:rPr lang="en-US" altLang="zh-CN" sz="2200" dirty="0">
                <a:latin typeface="+mn-ea"/>
              </a:rPr>
              <a:t>“</a:t>
            </a:r>
            <a:r>
              <a:rPr lang="zh-CN" altLang="zh-CN" sz="2200" dirty="0">
                <a:latin typeface="+mn-ea"/>
              </a:rPr>
              <a:t>收获</a:t>
            </a:r>
            <a:r>
              <a:rPr lang="en-US" altLang="zh-CN" sz="2200" dirty="0">
                <a:latin typeface="+mn-ea"/>
              </a:rPr>
              <a:t>2017”</a:t>
            </a:r>
            <a:r>
              <a:rPr lang="zh-CN" altLang="zh-CN" sz="2200" dirty="0">
                <a:latin typeface="+mn-ea"/>
              </a:rPr>
              <a:t>节目录制；</a:t>
            </a:r>
          </a:p>
          <a:p>
            <a:pPr marL="742950" lvl="1" indent="-285750">
              <a:lnSpc>
                <a:spcPts val="3200"/>
              </a:lnSpc>
              <a:buFont typeface="Arial" panose="020B0604020202020204" pitchFamily="34" charset="0"/>
              <a:buChar char="•"/>
            </a:pPr>
            <a:r>
              <a:rPr lang="en-US" altLang="zh-CN" sz="2200" dirty="0" smtClean="0">
                <a:latin typeface="+mn-ea"/>
              </a:rPr>
              <a:t>2018</a:t>
            </a:r>
            <a:r>
              <a:rPr lang="zh-CN" altLang="zh-CN" sz="2200" dirty="0">
                <a:latin typeface="+mn-ea"/>
              </a:rPr>
              <a:t>年</a:t>
            </a:r>
            <a:r>
              <a:rPr lang="en-US" altLang="zh-CN" sz="2200" dirty="0">
                <a:latin typeface="+mn-ea"/>
              </a:rPr>
              <a:t>5</a:t>
            </a:r>
            <a:r>
              <a:rPr lang="zh-CN" altLang="zh-CN" sz="2200" dirty="0">
                <a:latin typeface="+mn-ea"/>
              </a:rPr>
              <a:t>月， 九</a:t>
            </a:r>
            <a:r>
              <a:rPr lang="zh-CN" altLang="zh-CN" sz="2200" dirty="0" smtClean="0">
                <a:latin typeface="+mn-ea"/>
              </a:rPr>
              <a:t>歌受</a:t>
            </a:r>
            <a:r>
              <a:rPr lang="zh-CN" altLang="zh-CN" sz="2200" dirty="0">
                <a:latin typeface="+mn-ea"/>
              </a:rPr>
              <a:t>邀参加央视</a:t>
            </a:r>
            <a:r>
              <a:rPr lang="en-US" altLang="zh-CN" sz="2200" dirty="0">
                <a:latin typeface="+mn-ea"/>
              </a:rPr>
              <a:t>“</a:t>
            </a:r>
            <a:r>
              <a:rPr lang="zh-CN" altLang="zh-CN" sz="2200" dirty="0">
                <a:latin typeface="+mn-ea"/>
              </a:rPr>
              <a:t>五月的鲜花</a:t>
            </a:r>
            <a:r>
              <a:rPr lang="en-US" altLang="zh-CN" sz="2200" dirty="0">
                <a:latin typeface="+mn-ea"/>
              </a:rPr>
              <a:t>”</a:t>
            </a:r>
            <a:r>
              <a:rPr lang="zh-CN" altLang="zh-CN" sz="2200" dirty="0">
                <a:latin typeface="+mn-ea"/>
              </a:rPr>
              <a:t>五四青年晚会录制；</a:t>
            </a:r>
          </a:p>
          <a:p>
            <a:pPr marL="742950" lvl="1" indent="-285750">
              <a:lnSpc>
                <a:spcPts val="3200"/>
              </a:lnSpc>
              <a:buFont typeface="Arial" panose="020B0604020202020204" pitchFamily="34" charset="0"/>
              <a:buChar char="•"/>
            </a:pPr>
            <a:r>
              <a:rPr lang="zh-CN" altLang="zh-CN" sz="2200" dirty="0" smtClean="0">
                <a:solidFill>
                  <a:srgbClr val="FF0000"/>
                </a:solidFill>
                <a:latin typeface="+mn-ea"/>
              </a:rPr>
              <a:t>九</a:t>
            </a:r>
            <a:r>
              <a:rPr lang="zh-CN" altLang="zh-CN" sz="2200" dirty="0">
                <a:solidFill>
                  <a:srgbClr val="FF0000"/>
                </a:solidFill>
                <a:latin typeface="+mn-ea"/>
              </a:rPr>
              <a:t>歌获全国计算语言学学术会议</a:t>
            </a:r>
            <a:r>
              <a:rPr lang="en-US" altLang="zh-CN" sz="2200" dirty="0">
                <a:solidFill>
                  <a:srgbClr val="FF0000"/>
                </a:solidFill>
                <a:latin typeface="+mn-ea"/>
              </a:rPr>
              <a:t>(CCL) 2017 </a:t>
            </a:r>
            <a:r>
              <a:rPr lang="zh-CN" altLang="zh-CN" sz="2200" dirty="0">
                <a:solidFill>
                  <a:srgbClr val="FF0000"/>
                </a:solidFill>
                <a:latin typeface="+mn-ea"/>
              </a:rPr>
              <a:t>最佳系统展示奖；</a:t>
            </a:r>
          </a:p>
          <a:p>
            <a:pPr marL="742950" lvl="1" indent="-285750">
              <a:lnSpc>
                <a:spcPts val="3200"/>
              </a:lnSpc>
              <a:buFont typeface="Arial" panose="020B0604020202020204" pitchFamily="34" charset="0"/>
              <a:buChar char="•"/>
            </a:pPr>
            <a:r>
              <a:rPr lang="zh-CN" altLang="zh-CN" sz="2200" dirty="0" smtClean="0">
                <a:solidFill>
                  <a:srgbClr val="FF0000"/>
                </a:solidFill>
                <a:latin typeface="+mn-ea"/>
              </a:rPr>
              <a:t>自</a:t>
            </a:r>
            <a:r>
              <a:rPr lang="en-US" altLang="zh-CN" sz="2200" dirty="0">
                <a:solidFill>
                  <a:srgbClr val="FF0000"/>
                </a:solidFill>
                <a:latin typeface="+mn-ea"/>
              </a:rPr>
              <a:t>2017</a:t>
            </a:r>
            <a:r>
              <a:rPr lang="zh-CN" altLang="zh-CN" sz="2200" dirty="0">
                <a:solidFill>
                  <a:srgbClr val="FF0000"/>
                </a:solidFill>
                <a:latin typeface="+mn-ea"/>
              </a:rPr>
              <a:t>年</a:t>
            </a:r>
            <a:r>
              <a:rPr lang="en-US" altLang="zh-CN" sz="2200" dirty="0">
                <a:solidFill>
                  <a:srgbClr val="FF0000"/>
                </a:solidFill>
                <a:latin typeface="+mn-ea"/>
              </a:rPr>
              <a:t>9</a:t>
            </a:r>
            <a:r>
              <a:rPr lang="zh-CN" altLang="zh-CN" sz="2200" dirty="0">
                <a:solidFill>
                  <a:srgbClr val="FF0000"/>
                </a:solidFill>
                <a:latin typeface="+mn-ea"/>
              </a:rPr>
              <a:t>月上线至今</a:t>
            </a:r>
            <a:r>
              <a:rPr lang="en-US" altLang="zh-CN" sz="2200" dirty="0">
                <a:solidFill>
                  <a:srgbClr val="FF0000"/>
                </a:solidFill>
                <a:latin typeface="+mn-ea"/>
              </a:rPr>
              <a:t>, </a:t>
            </a:r>
            <a:r>
              <a:rPr lang="zh-CN" altLang="zh-CN" sz="2200" dirty="0" smtClean="0">
                <a:solidFill>
                  <a:srgbClr val="FF0000"/>
                </a:solidFill>
                <a:latin typeface="+mn-ea"/>
              </a:rPr>
              <a:t>九歌累计</a:t>
            </a:r>
            <a:r>
              <a:rPr lang="zh-CN" altLang="zh-CN" sz="2200" dirty="0">
                <a:solidFill>
                  <a:srgbClr val="FF0000"/>
                </a:solidFill>
                <a:latin typeface="+mn-ea"/>
              </a:rPr>
              <a:t>访问量达到</a:t>
            </a:r>
            <a:r>
              <a:rPr lang="en-US" altLang="zh-CN" sz="2200" dirty="0">
                <a:solidFill>
                  <a:srgbClr val="FF0000"/>
                </a:solidFill>
                <a:latin typeface="+mn-ea"/>
              </a:rPr>
              <a:t>100</a:t>
            </a:r>
            <a:r>
              <a:rPr lang="zh-CN" altLang="zh-CN" sz="2200" dirty="0">
                <a:solidFill>
                  <a:srgbClr val="FF0000"/>
                </a:solidFill>
                <a:latin typeface="+mn-ea"/>
              </a:rPr>
              <a:t>万次</a:t>
            </a:r>
            <a:r>
              <a:rPr lang="zh-CN" altLang="zh-CN" sz="2200" dirty="0">
                <a:latin typeface="+mn-ea"/>
              </a:rPr>
              <a:t>。</a:t>
            </a:r>
          </a:p>
        </p:txBody>
      </p:sp>
      <p:sp>
        <p:nvSpPr>
          <p:cNvPr id="4" name="文本框 3"/>
          <p:cNvSpPr txBox="1"/>
          <p:nvPr/>
        </p:nvSpPr>
        <p:spPr>
          <a:xfrm>
            <a:off x="2978522" y="60512"/>
            <a:ext cx="7758953" cy="677108"/>
          </a:xfrm>
          <a:prstGeom prst="rect">
            <a:avLst/>
          </a:prstGeom>
          <a:noFill/>
        </p:spPr>
        <p:txBody>
          <a:bodyPr wrap="square" rtlCol="0">
            <a:spAutoFit/>
          </a:bodyPr>
          <a:lstStyle/>
          <a:p>
            <a:r>
              <a:rPr lang="zh-CN" altLang="en-US" sz="3800" dirty="0">
                <a:latin typeface="黑体" panose="02010609060101010101" pitchFamily="49" charset="-122"/>
              </a:rPr>
              <a:t>任务背景及</a:t>
            </a:r>
            <a:r>
              <a:rPr lang="x-none" altLang="zh-CN" sz="3800" dirty="0">
                <a:latin typeface="黑体" panose="02010609060101010101" pitchFamily="49" charset="-122"/>
              </a:rPr>
              <a:t>“</a:t>
            </a:r>
            <a:r>
              <a:rPr lang="zh-CN" altLang="en-US" sz="3800" dirty="0">
                <a:latin typeface="黑体" panose="02010609060101010101" pitchFamily="49" charset="-122"/>
              </a:rPr>
              <a:t>九歌</a:t>
            </a:r>
            <a:r>
              <a:rPr lang="x-none" altLang="zh-CN" sz="3800" dirty="0">
                <a:latin typeface="黑体" panose="02010609060101010101" pitchFamily="49" charset="-122"/>
              </a:rPr>
              <a:t>”</a:t>
            </a:r>
            <a:r>
              <a:rPr lang="zh-CN" altLang="en-US" sz="3800" dirty="0">
                <a:latin typeface="黑体" panose="02010609060101010101" pitchFamily="49" charset="-122"/>
              </a:rPr>
              <a:t>作诗系统</a:t>
            </a:r>
            <a:r>
              <a:rPr lang="zh-CN" altLang="en-US" sz="3800" dirty="0" smtClean="0">
                <a:latin typeface="黑体" panose="02010609060101010101" pitchFamily="49" charset="-122"/>
              </a:rPr>
              <a:t>简介</a:t>
            </a:r>
            <a:endParaRPr lang="x-none" altLang="zh-CN" sz="3800" dirty="0">
              <a:latin typeface="黑体" panose="02010609060101010101" pitchFamily="49" charset="-122"/>
            </a:endParaRPr>
          </a:p>
        </p:txBody>
      </p:sp>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5629" y="2385864"/>
            <a:ext cx="2532893" cy="2371349"/>
          </a:xfrm>
          <a:prstGeom prst="rect">
            <a:avLst/>
          </a:prstGeom>
        </p:spPr>
      </p:pic>
      <p:sp>
        <p:nvSpPr>
          <p:cNvPr id="7" name="左大括号 6"/>
          <p:cNvSpPr/>
          <p:nvPr/>
        </p:nvSpPr>
        <p:spPr>
          <a:xfrm>
            <a:off x="3129567" y="968188"/>
            <a:ext cx="460798" cy="5713007"/>
          </a:xfrm>
          <a:prstGeom prst="leftBrace">
            <a:avLst>
              <a:gd name="adj1" fmla="val 62005"/>
              <a:gd name="adj2" fmla="val 48347"/>
            </a:avLst>
          </a:prstGeom>
          <a:ln w="28575"/>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Tree>
    <p:extLst>
      <p:ext uri="{BB962C8B-B14F-4D97-AF65-F5344CB8AC3E}">
        <p14:creationId xmlns:p14="http://schemas.microsoft.com/office/powerpoint/2010/main" val="121786694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978522" y="60512"/>
            <a:ext cx="7758953" cy="677108"/>
          </a:xfrm>
          <a:prstGeom prst="rect">
            <a:avLst/>
          </a:prstGeom>
          <a:noFill/>
        </p:spPr>
        <p:txBody>
          <a:bodyPr wrap="square" rtlCol="0">
            <a:spAutoFit/>
          </a:bodyPr>
          <a:lstStyle/>
          <a:p>
            <a:r>
              <a:rPr lang="zh-CN" altLang="en-US" sz="3800" dirty="0">
                <a:latin typeface="黑体" panose="02010609060101010101" pitchFamily="49" charset="-122"/>
              </a:rPr>
              <a:t>任务背景及</a:t>
            </a:r>
            <a:r>
              <a:rPr lang="x-none" altLang="zh-CN" sz="3800" dirty="0">
                <a:latin typeface="黑体" panose="02010609060101010101" pitchFamily="49" charset="-122"/>
              </a:rPr>
              <a:t>“</a:t>
            </a:r>
            <a:r>
              <a:rPr lang="zh-CN" altLang="en-US" sz="3800" dirty="0">
                <a:latin typeface="黑体" panose="02010609060101010101" pitchFamily="49" charset="-122"/>
              </a:rPr>
              <a:t>九歌</a:t>
            </a:r>
            <a:r>
              <a:rPr lang="x-none" altLang="zh-CN" sz="3800" dirty="0">
                <a:latin typeface="黑体" panose="02010609060101010101" pitchFamily="49" charset="-122"/>
              </a:rPr>
              <a:t>”</a:t>
            </a:r>
            <a:r>
              <a:rPr lang="zh-CN" altLang="en-US" sz="3800" dirty="0">
                <a:latin typeface="黑体" panose="02010609060101010101" pitchFamily="49" charset="-122"/>
              </a:rPr>
              <a:t>作诗系统</a:t>
            </a:r>
            <a:r>
              <a:rPr lang="zh-CN" altLang="en-US" sz="3800" dirty="0" smtClean="0">
                <a:latin typeface="黑体" panose="02010609060101010101" pitchFamily="49" charset="-122"/>
              </a:rPr>
              <a:t>简介</a:t>
            </a:r>
            <a:endParaRPr lang="x-none" altLang="zh-CN" sz="3800" dirty="0">
              <a:latin typeface="黑体" panose="02010609060101010101" pitchFamily="49" charset="-122"/>
            </a:endParaRPr>
          </a:p>
        </p:txBody>
      </p:sp>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04946" y="794874"/>
            <a:ext cx="1939017" cy="1403089"/>
          </a:xfrm>
          <a:prstGeom prst="rect">
            <a:avLst/>
          </a:prstGeom>
        </p:spPr>
      </p:pic>
      <p:sp>
        <p:nvSpPr>
          <p:cNvPr id="8" name="文本框 7"/>
          <p:cNvSpPr txBox="1"/>
          <p:nvPr/>
        </p:nvSpPr>
        <p:spPr>
          <a:xfrm>
            <a:off x="6162603" y="928979"/>
            <a:ext cx="2580808" cy="954107"/>
          </a:xfrm>
          <a:prstGeom prst="rect">
            <a:avLst/>
          </a:prstGeom>
          <a:noFill/>
        </p:spPr>
        <p:txBody>
          <a:bodyPr wrap="square" rtlCol="0">
            <a:spAutoFit/>
          </a:bodyPr>
          <a:lstStyle/>
          <a:p>
            <a:pPr algn="ctr"/>
            <a:r>
              <a:rPr lang="zh-CN" altLang="en-US" sz="2800" dirty="0" smtClean="0"/>
              <a:t>导师：</a:t>
            </a:r>
            <a:endParaRPr lang="en-US" altLang="zh-CN" sz="2800" dirty="0" smtClean="0"/>
          </a:p>
          <a:p>
            <a:pPr algn="ctr"/>
            <a:r>
              <a:rPr lang="zh-CN" altLang="en-US" sz="2800" dirty="0" smtClean="0"/>
              <a:t>孙茂松教授</a:t>
            </a:r>
            <a:endParaRPr lang="zh-CN" altLang="en-US" sz="2800" dirty="0"/>
          </a:p>
        </p:txBody>
      </p:sp>
      <p:sp>
        <p:nvSpPr>
          <p:cNvPr id="9" name="文本框 8"/>
          <p:cNvSpPr txBox="1"/>
          <p:nvPr/>
        </p:nvSpPr>
        <p:spPr>
          <a:xfrm>
            <a:off x="3351871" y="2555126"/>
            <a:ext cx="2736576" cy="830997"/>
          </a:xfrm>
          <a:prstGeom prst="rect">
            <a:avLst/>
          </a:prstGeom>
          <a:noFill/>
        </p:spPr>
        <p:txBody>
          <a:bodyPr wrap="square" rtlCol="0">
            <a:spAutoFit/>
          </a:bodyPr>
          <a:lstStyle/>
          <a:p>
            <a:pPr algn="ctr"/>
            <a:r>
              <a:rPr lang="zh-CN" altLang="en-US" sz="2400" dirty="0" smtClean="0"/>
              <a:t>杨成  </a:t>
            </a:r>
            <a:endParaRPr lang="en-US" altLang="zh-CN" sz="2400" dirty="0" smtClean="0"/>
          </a:p>
          <a:p>
            <a:pPr algn="ctr"/>
            <a:r>
              <a:rPr lang="en-US" altLang="zh-CN" sz="2400" dirty="0" smtClean="0"/>
              <a:t>2014 </a:t>
            </a:r>
            <a:r>
              <a:rPr lang="zh-CN" altLang="en-US" sz="2400" dirty="0" smtClean="0"/>
              <a:t>级博士生</a:t>
            </a:r>
            <a:endParaRPr lang="zh-CN" altLang="en-US" sz="2400" dirty="0"/>
          </a:p>
        </p:txBody>
      </p:sp>
      <p:sp>
        <p:nvSpPr>
          <p:cNvPr id="10" name="文本框 9"/>
          <p:cNvSpPr txBox="1"/>
          <p:nvPr/>
        </p:nvSpPr>
        <p:spPr>
          <a:xfrm>
            <a:off x="7709359" y="5656110"/>
            <a:ext cx="3589840" cy="461665"/>
          </a:xfrm>
          <a:prstGeom prst="rect">
            <a:avLst/>
          </a:prstGeom>
          <a:noFill/>
        </p:spPr>
        <p:txBody>
          <a:bodyPr wrap="square" rtlCol="0">
            <a:spAutoFit/>
          </a:bodyPr>
          <a:lstStyle/>
          <a:p>
            <a:r>
              <a:rPr lang="zh-CN" altLang="en-US" sz="2400" dirty="0" smtClean="0"/>
              <a:t>郭志芃  </a:t>
            </a:r>
            <a:r>
              <a:rPr lang="en-US" altLang="zh-CN" sz="2400" dirty="0" smtClean="0"/>
              <a:t>2017</a:t>
            </a:r>
            <a:r>
              <a:rPr lang="zh-CN" altLang="en-US" sz="2400" dirty="0" smtClean="0"/>
              <a:t>级硕士生</a:t>
            </a:r>
            <a:endParaRPr lang="zh-CN" altLang="en-US" sz="2400" dirty="0"/>
          </a:p>
        </p:txBody>
      </p:sp>
      <p:pic>
        <p:nvPicPr>
          <p:cNvPr id="12" name="图片 11"/>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6842902" y="2202673"/>
            <a:ext cx="1582479" cy="1580547"/>
          </a:xfrm>
          <a:prstGeom prst="rect">
            <a:avLst/>
          </a:prstGeom>
        </p:spPr>
      </p:pic>
      <p:sp>
        <p:nvSpPr>
          <p:cNvPr id="13" name="文本框 12"/>
          <p:cNvSpPr txBox="1"/>
          <p:nvPr/>
        </p:nvSpPr>
        <p:spPr>
          <a:xfrm>
            <a:off x="8567179" y="2484633"/>
            <a:ext cx="2466133" cy="830997"/>
          </a:xfrm>
          <a:prstGeom prst="rect">
            <a:avLst/>
          </a:prstGeom>
          <a:noFill/>
        </p:spPr>
        <p:txBody>
          <a:bodyPr wrap="square" rtlCol="0">
            <a:spAutoFit/>
          </a:bodyPr>
          <a:lstStyle/>
          <a:p>
            <a:pPr algn="ctr"/>
            <a:r>
              <a:rPr lang="zh-CN" altLang="en-US" sz="2400" dirty="0"/>
              <a:t>陈慧</a:t>
            </a:r>
            <a:r>
              <a:rPr lang="zh-CN" altLang="en-US" sz="2400" dirty="0" smtClean="0"/>
              <a:t>敏 </a:t>
            </a:r>
            <a:endParaRPr lang="en-US" altLang="zh-CN" sz="2400" dirty="0" smtClean="0"/>
          </a:p>
          <a:p>
            <a:pPr algn="ctr"/>
            <a:r>
              <a:rPr lang="en-US" altLang="zh-CN" sz="2400" dirty="0" smtClean="0"/>
              <a:t>2015</a:t>
            </a:r>
            <a:r>
              <a:rPr lang="zh-CN" altLang="en-US" sz="2400" dirty="0" smtClean="0"/>
              <a:t>级博士生</a:t>
            </a:r>
            <a:endParaRPr lang="en-US" altLang="zh-CN" sz="2400" dirty="0" smtClean="0"/>
          </a:p>
        </p:txBody>
      </p:sp>
      <p:sp>
        <p:nvSpPr>
          <p:cNvPr id="14" name="文本框 13"/>
          <p:cNvSpPr txBox="1"/>
          <p:nvPr/>
        </p:nvSpPr>
        <p:spPr>
          <a:xfrm>
            <a:off x="128689" y="5656110"/>
            <a:ext cx="3387931" cy="461665"/>
          </a:xfrm>
          <a:prstGeom prst="rect">
            <a:avLst/>
          </a:prstGeom>
          <a:noFill/>
        </p:spPr>
        <p:txBody>
          <a:bodyPr wrap="square" rtlCol="0">
            <a:spAutoFit/>
          </a:bodyPr>
          <a:lstStyle/>
          <a:p>
            <a:pPr algn="ctr"/>
            <a:r>
              <a:rPr lang="zh-CN" altLang="en-US" sz="2400" dirty="0" smtClean="0"/>
              <a:t>矣晓沅 </a:t>
            </a:r>
            <a:r>
              <a:rPr lang="en-US" altLang="zh-CN" sz="2400" dirty="0"/>
              <a:t> </a:t>
            </a:r>
            <a:r>
              <a:rPr lang="en-US" altLang="zh-CN" sz="2400" dirty="0" smtClean="0"/>
              <a:t>2016</a:t>
            </a:r>
            <a:r>
              <a:rPr lang="zh-CN" altLang="en-US" sz="2400" dirty="0" smtClean="0"/>
              <a:t>级硕士生</a:t>
            </a:r>
            <a:endParaRPr lang="en-US" altLang="zh-CN" sz="2400" dirty="0" smtClean="0"/>
          </a:p>
        </p:txBody>
      </p:sp>
      <p:pic>
        <p:nvPicPr>
          <p:cNvPr id="16" name="图片 15"/>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4720159" y="3856110"/>
            <a:ext cx="1800000" cy="1800000"/>
          </a:xfrm>
          <a:prstGeom prst="rect">
            <a:avLst/>
          </a:prstGeom>
        </p:spPr>
      </p:pic>
      <p:sp>
        <p:nvSpPr>
          <p:cNvPr id="17" name="文本框 16"/>
          <p:cNvSpPr txBox="1"/>
          <p:nvPr/>
        </p:nvSpPr>
        <p:spPr>
          <a:xfrm>
            <a:off x="3742635" y="5664432"/>
            <a:ext cx="3575902" cy="461665"/>
          </a:xfrm>
          <a:prstGeom prst="rect">
            <a:avLst/>
          </a:prstGeom>
          <a:noFill/>
        </p:spPr>
        <p:txBody>
          <a:bodyPr wrap="square" rtlCol="0">
            <a:spAutoFit/>
          </a:bodyPr>
          <a:lstStyle/>
          <a:p>
            <a:pPr algn="ctr"/>
            <a:r>
              <a:rPr lang="zh-CN" altLang="en-US" sz="2400" dirty="0" smtClean="0"/>
              <a:t>梁健楠 </a:t>
            </a:r>
            <a:r>
              <a:rPr lang="en-US" altLang="zh-CN" sz="2400" dirty="0" smtClean="0"/>
              <a:t>2016</a:t>
            </a:r>
            <a:r>
              <a:rPr lang="zh-CN" altLang="en-US" sz="2400" dirty="0" smtClean="0"/>
              <a:t>级硕士生</a:t>
            </a:r>
            <a:endParaRPr lang="en-US" altLang="zh-CN" sz="2400" dirty="0" smtClean="0"/>
          </a:p>
        </p:txBody>
      </p:sp>
      <p:sp>
        <p:nvSpPr>
          <p:cNvPr id="18" name="文本框 17"/>
          <p:cNvSpPr txBox="1"/>
          <p:nvPr/>
        </p:nvSpPr>
        <p:spPr>
          <a:xfrm>
            <a:off x="2583582" y="6396335"/>
            <a:ext cx="7024836" cy="461665"/>
          </a:xfrm>
          <a:prstGeom prst="rect">
            <a:avLst/>
          </a:prstGeom>
          <a:noFill/>
        </p:spPr>
        <p:txBody>
          <a:bodyPr wrap="square" rtlCol="0">
            <a:spAutoFit/>
          </a:bodyPr>
          <a:lstStyle/>
          <a:p>
            <a:r>
              <a:rPr lang="zh-CN" altLang="en-US" sz="2400" dirty="0" smtClean="0"/>
              <a:t>参与系统开发的本科生：李文浩、杨宗瀚、魏钧宇</a:t>
            </a:r>
            <a:endParaRPr lang="zh-CN" altLang="en-US" sz="2400" dirty="0"/>
          </a:p>
        </p:txBody>
      </p:sp>
      <p:pic>
        <p:nvPicPr>
          <p:cNvPr id="19" name="图片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804248" y="2365340"/>
            <a:ext cx="1800000" cy="1350000"/>
          </a:xfrm>
          <a:prstGeom prst="rect">
            <a:avLst/>
          </a:prstGeom>
        </p:spPr>
      </p:pic>
      <p:pic>
        <p:nvPicPr>
          <p:cNvPr id="20" name="图片 19"/>
          <p:cNvPicPr>
            <a:picLocks noChangeAspect="1"/>
          </p:cNvPicPr>
          <p:nvPr/>
        </p:nvPicPr>
        <p:blipFill rotWithShape="1">
          <a:blip r:embed="rId6">
            <a:extLst>
              <a:ext uri="{28A0092B-C50C-407E-A947-70E740481C1C}">
                <a14:useLocalDpi xmlns:a14="http://schemas.microsoft.com/office/drawing/2010/main" val="0"/>
              </a:ext>
            </a:extLst>
          </a:blip>
          <a:srcRect t="35000" r="10119" b="8175"/>
          <a:stretch/>
        </p:blipFill>
        <p:spPr>
          <a:xfrm>
            <a:off x="904248" y="3960627"/>
            <a:ext cx="1800000" cy="1707007"/>
          </a:xfrm>
          <a:prstGeom prst="rect">
            <a:avLst/>
          </a:prstGeom>
        </p:spPr>
      </p:pic>
      <p:pic>
        <p:nvPicPr>
          <p:cNvPr id="21" name="图片 2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857093" y="3715340"/>
            <a:ext cx="1343452" cy="1963507"/>
          </a:xfrm>
          <a:prstGeom prst="rect">
            <a:avLst/>
          </a:prstGeom>
        </p:spPr>
      </p:pic>
    </p:spTree>
    <p:extLst>
      <p:ext uri="{BB962C8B-B14F-4D97-AF65-F5344CB8AC3E}">
        <p14:creationId xmlns:p14="http://schemas.microsoft.com/office/powerpoint/2010/main" val="51758554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978522" y="60512"/>
            <a:ext cx="7758953" cy="677108"/>
          </a:xfrm>
          <a:prstGeom prst="rect">
            <a:avLst/>
          </a:prstGeom>
          <a:noFill/>
        </p:spPr>
        <p:txBody>
          <a:bodyPr wrap="square" rtlCol="0">
            <a:spAutoFit/>
          </a:bodyPr>
          <a:lstStyle/>
          <a:p>
            <a:r>
              <a:rPr lang="zh-CN" altLang="en-US" sz="3800" dirty="0">
                <a:latin typeface="黑体" panose="02010609060101010101" pitchFamily="49" charset="-122"/>
              </a:rPr>
              <a:t>任务背景及</a:t>
            </a:r>
            <a:r>
              <a:rPr lang="x-none" altLang="zh-CN" sz="3800" dirty="0">
                <a:latin typeface="黑体" panose="02010609060101010101" pitchFamily="49" charset="-122"/>
              </a:rPr>
              <a:t>“</a:t>
            </a:r>
            <a:r>
              <a:rPr lang="zh-CN" altLang="en-US" sz="3800" dirty="0">
                <a:latin typeface="黑体" panose="02010609060101010101" pitchFamily="49" charset="-122"/>
              </a:rPr>
              <a:t>九歌</a:t>
            </a:r>
            <a:r>
              <a:rPr lang="x-none" altLang="zh-CN" sz="3800" dirty="0">
                <a:latin typeface="黑体" panose="02010609060101010101" pitchFamily="49" charset="-122"/>
              </a:rPr>
              <a:t>”</a:t>
            </a:r>
            <a:r>
              <a:rPr lang="zh-CN" altLang="en-US" sz="3800" dirty="0">
                <a:latin typeface="黑体" panose="02010609060101010101" pitchFamily="49" charset="-122"/>
              </a:rPr>
              <a:t>作诗系统</a:t>
            </a:r>
            <a:r>
              <a:rPr lang="zh-CN" altLang="en-US" sz="3800" dirty="0" smtClean="0">
                <a:latin typeface="黑体" panose="02010609060101010101" pitchFamily="49" charset="-122"/>
              </a:rPr>
              <a:t>简介</a:t>
            </a:r>
            <a:endParaRPr lang="x-none" altLang="zh-CN" sz="3800" dirty="0">
              <a:latin typeface="黑体" panose="02010609060101010101" pitchFamily="49" charset="-122"/>
            </a:endParaRPr>
          </a:p>
        </p:txBody>
      </p:sp>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17329" y="1915868"/>
            <a:ext cx="2532893" cy="2371349"/>
          </a:xfrm>
          <a:prstGeom prst="rect">
            <a:avLst/>
          </a:prstGeom>
        </p:spPr>
      </p:pic>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02113" y="2033107"/>
            <a:ext cx="2136869" cy="2136869"/>
          </a:xfrm>
          <a:prstGeom prst="rect">
            <a:avLst/>
          </a:prstGeom>
        </p:spPr>
      </p:pic>
      <p:sp>
        <p:nvSpPr>
          <p:cNvPr id="3" name="文本框 2"/>
          <p:cNvSpPr txBox="1"/>
          <p:nvPr/>
        </p:nvSpPr>
        <p:spPr>
          <a:xfrm>
            <a:off x="3742581" y="4819132"/>
            <a:ext cx="5596401" cy="707886"/>
          </a:xfrm>
          <a:prstGeom prst="rect">
            <a:avLst/>
          </a:prstGeom>
          <a:noFill/>
        </p:spPr>
        <p:txBody>
          <a:bodyPr wrap="square" rtlCol="0">
            <a:spAutoFit/>
          </a:bodyPr>
          <a:lstStyle/>
          <a:p>
            <a:r>
              <a:rPr lang="en-US" altLang="zh-CN" sz="4000" dirty="0">
                <a:latin typeface="Times New Roman" panose="02020603050405020304" pitchFamily="18" charset="0"/>
                <a:cs typeface="Times New Roman" panose="02020603050405020304" pitchFamily="18" charset="0"/>
              </a:rPr>
              <a:t>https://</a:t>
            </a:r>
            <a:r>
              <a:rPr lang="en-US" altLang="zh-CN" sz="4000" dirty="0" smtClean="0">
                <a:latin typeface="Times New Roman" panose="02020603050405020304" pitchFamily="18" charset="0"/>
                <a:cs typeface="Times New Roman" panose="02020603050405020304" pitchFamily="18" charset="0"/>
              </a:rPr>
              <a:t>jiuge.thunlp.cn</a:t>
            </a:r>
            <a:endParaRPr lang="zh-CN" altLang="en-US" sz="4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722130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978522" y="60512"/>
            <a:ext cx="7758953" cy="677108"/>
          </a:xfrm>
          <a:prstGeom prst="rect">
            <a:avLst/>
          </a:prstGeom>
          <a:noFill/>
        </p:spPr>
        <p:txBody>
          <a:bodyPr wrap="square" rtlCol="0">
            <a:spAutoFit/>
          </a:bodyPr>
          <a:lstStyle/>
          <a:p>
            <a:r>
              <a:rPr lang="zh-CN" altLang="en-US" sz="3800" dirty="0">
                <a:latin typeface="黑体" panose="02010609060101010101" pitchFamily="49" charset="-122"/>
              </a:rPr>
              <a:t>基于显著性上下文机制的诗歌</a:t>
            </a:r>
            <a:r>
              <a:rPr lang="zh-CN" altLang="en-US" sz="3800" dirty="0" smtClean="0">
                <a:latin typeface="黑体" panose="02010609060101010101" pitchFamily="49" charset="-122"/>
              </a:rPr>
              <a:t>生成</a:t>
            </a:r>
            <a:endParaRPr lang="x-none" altLang="zh-CN" sz="3800" dirty="0">
              <a:latin typeface="黑体" panose="02010609060101010101" pitchFamily="49" charset="-122"/>
            </a:endParaRPr>
          </a:p>
        </p:txBody>
      </p:sp>
      <p:sp>
        <p:nvSpPr>
          <p:cNvPr id="2" name="文本框 1"/>
          <p:cNvSpPr txBox="1"/>
          <p:nvPr/>
        </p:nvSpPr>
        <p:spPr>
          <a:xfrm>
            <a:off x="611840" y="2104465"/>
            <a:ext cx="11308977" cy="646331"/>
          </a:xfrm>
          <a:prstGeom prst="rect">
            <a:avLst/>
          </a:prstGeom>
          <a:noFill/>
        </p:spPr>
        <p:txBody>
          <a:bodyPr wrap="square" rtlCol="0">
            <a:spAutoFit/>
          </a:bodyPr>
          <a:lstStyle/>
          <a:p>
            <a:r>
              <a:rPr lang="en-US" altLang="zh-CN" sz="3600" dirty="0">
                <a:latin typeface="Times New Roman" panose="02020603050405020304" pitchFamily="18" charset="0"/>
                <a:cs typeface="Times New Roman" panose="02020603050405020304" pitchFamily="18" charset="0"/>
              </a:rPr>
              <a:t>Chinese Poetry Generation with a Salient-Clue </a:t>
            </a:r>
            <a:r>
              <a:rPr lang="en-US" altLang="zh-CN" sz="3600" dirty="0" smtClean="0">
                <a:latin typeface="Times New Roman" panose="02020603050405020304" pitchFamily="18" charset="0"/>
                <a:cs typeface="Times New Roman" panose="02020603050405020304" pitchFamily="18" charset="0"/>
              </a:rPr>
              <a:t>Mechanism</a:t>
            </a:r>
            <a:endParaRPr lang="en-US" altLang="zh-CN" sz="3600" dirty="0">
              <a:latin typeface="Times New Roman" panose="02020603050405020304" pitchFamily="18" charset="0"/>
              <a:cs typeface="Times New Roman" panose="02020603050405020304" pitchFamily="18" charset="0"/>
            </a:endParaRPr>
          </a:p>
        </p:txBody>
      </p:sp>
      <p:sp>
        <p:nvSpPr>
          <p:cNvPr id="5" name="文本框 4"/>
          <p:cNvSpPr txBox="1"/>
          <p:nvPr/>
        </p:nvSpPr>
        <p:spPr>
          <a:xfrm>
            <a:off x="3265394" y="3171265"/>
            <a:ext cx="5661213" cy="523220"/>
          </a:xfrm>
          <a:prstGeom prst="rect">
            <a:avLst/>
          </a:prstGeom>
          <a:noFill/>
        </p:spPr>
        <p:txBody>
          <a:bodyPr wrap="square" rtlCol="0">
            <a:spAutoFit/>
          </a:bodyPr>
          <a:lstStyle/>
          <a:p>
            <a:r>
              <a:rPr lang="en-US" altLang="zh-CN" sz="2800" dirty="0" err="1" smtClean="0">
                <a:latin typeface="Times New Roman" panose="02020603050405020304" pitchFamily="18" charset="0"/>
                <a:cs typeface="Times New Roman" panose="02020603050405020304" pitchFamily="18" charset="0"/>
              </a:rPr>
              <a:t>Xiaoyuan</a:t>
            </a:r>
            <a:r>
              <a:rPr lang="en-US" altLang="zh-CN" sz="2800" dirty="0" smtClean="0">
                <a:latin typeface="Times New Roman" panose="02020603050405020304" pitchFamily="18" charset="0"/>
                <a:cs typeface="Times New Roman" panose="02020603050405020304" pitchFamily="18" charset="0"/>
              </a:rPr>
              <a:t> Yi, </a:t>
            </a:r>
            <a:r>
              <a:rPr lang="en-US" altLang="zh-CN" sz="2800" dirty="0" err="1" smtClean="0">
                <a:latin typeface="Times New Roman" panose="02020603050405020304" pitchFamily="18" charset="0"/>
                <a:cs typeface="Times New Roman" panose="02020603050405020304" pitchFamily="18" charset="0"/>
              </a:rPr>
              <a:t>Ruoyu</a:t>
            </a:r>
            <a:r>
              <a:rPr lang="en-US" altLang="zh-CN" sz="2800" dirty="0" smtClean="0">
                <a:latin typeface="Times New Roman" panose="02020603050405020304" pitchFamily="18" charset="0"/>
                <a:cs typeface="Times New Roman" panose="02020603050405020304" pitchFamily="18" charset="0"/>
              </a:rPr>
              <a:t> Li, </a:t>
            </a:r>
            <a:r>
              <a:rPr lang="en-US" altLang="zh-CN" sz="2800" dirty="0" err="1" smtClean="0">
                <a:latin typeface="Times New Roman" panose="02020603050405020304" pitchFamily="18" charset="0"/>
                <a:cs typeface="Times New Roman" panose="02020603050405020304" pitchFamily="18" charset="0"/>
              </a:rPr>
              <a:t>Maosong</a:t>
            </a:r>
            <a:r>
              <a:rPr lang="en-US" altLang="zh-CN" sz="2800" dirty="0" smtClean="0">
                <a:latin typeface="Times New Roman" panose="02020603050405020304" pitchFamily="18" charset="0"/>
                <a:cs typeface="Times New Roman" panose="02020603050405020304" pitchFamily="18" charset="0"/>
              </a:rPr>
              <a:t> Sun</a:t>
            </a:r>
            <a:endParaRPr lang="en-US" altLang="zh-CN" sz="2800" dirty="0">
              <a:latin typeface="Times New Roman" panose="02020603050405020304" pitchFamily="18" charset="0"/>
              <a:cs typeface="Times New Roman" panose="02020603050405020304" pitchFamily="18" charset="0"/>
            </a:endParaRPr>
          </a:p>
        </p:txBody>
      </p:sp>
      <p:sp>
        <p:nvSpPr>
          <p:cNvPr id="6" name="文本框 5"/>
          <p:cNvSpPr txBox="1"/>
          <p:nvPr/>
        </p:nvSpPr>
        <p:spPr>
          <a:xfrm>
            <a:off x="4777067" y="4211171"/>
            <a:ext cx="2637866" cy="523220"/>
          </a:xfrm>
          <a:prstGeom prst="rect">
            <a:avLst/>
          </a:prstGeom>
          <a:noFill/>
        </p:spPr>
        <p:txBody>
          <a:bodyPr wrap="square" rtlCol="0">
            <a:spAutoFit/>
          </a:bodyPr>
          <a:lstStyle/>
          <a:p>
            <a:pPr algn="ctr"/>
            <a:r>
              <a:rPr lang="en-US" altLang="zh-CN" sz="2800" dirty="0" smtClean="0">
                <a:latin typeface="Times New Roman" panose="02020603050405020304" pitchFamily="18" charset="0"/>
                <a:cs typeface="Times New Roman" panose="02020603050405020304" pitchFamily="18" charset="0"/>
              </a:rPr>
              <a:t>In </a:t>
            </a:r>
            <a:r>
              <a:rPr lang="en-US" altLang="zh-CN" sz="2800" dirty="0" err="1" smtClean="0">
                <a:latin typeface="Times New Roman" panose="02020603050405020304" pitchFamily="18" charset="0"/>
                <a:cs typeface="Times New Roman" panose="02020603050405020304" pitchFamily="18" charset="0"/>
              </a:rPr>
              <a:t>CoNLL</a:t>
            </a:r>
            <a:r>
              <a:rPr lang="en-US" altLang="zh-CN" sz="2800" dirty="0" smtClean="0">
                <a:latin typeface="Times New Roman" panose="02020603050405020304" pitchFamily="18" charset="0"/>
                <a:cs typeface="Times New Roman" panose="02020603050405020304" pitchFamily="18" charset="0"/>
              </a:rPr>
              <a:t> 2018</a:t>
            </a:r>
            <a:endParaRPr lang="en-US" altLang="zh-CN"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3256428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978522" y="60512"/>
            <a:ext cx="7758953" cy="677108"/>
          </a:xfrm>
          <a:prstGeom prst="rect">
            <a:avLst/>
          </a:prstGeom>
          <a:noFill/>
        </p:spPr>
        <p:txBody>
          <a:bodyPr wrap="square" rtlCol="0">
            <a:spAutoFit/>
          </a:bodyPr>
          <a:lstStyle/>
          <a:p>
            <a:r>
              <a:rPr lang="zh-CN" altLang="en-US" sz="3800" dirty="0">
                <a:latin typeface="黑体" panose="02010609060101010101" pitchFamily="49" charset="-122"/>
              </a:rPr>
              <a:t>基于显著性上下文机制的诗歌</a:t>
            </a:r>
            <a:r>
              <a:rPr lang="zh-CN" altLang="en-US" sz="3800" dirty="0" smtClean="0">
                <a:latin typeface="黑体" panose="02010609060101010101" pitchFamily="49" charset="-122"/>
              </a:rPr>
              <a:t>生成</a:t>
            </a:r>
            <a:endParaRPr lang="x-none" altLang="zh-CN" sz="3800" dirty="0">
              <a:latin typeface="黑体" panose="02010609060101010101" pitchFamily="49" charset="-122"/>
            </a:endParaRPr>
          </a:p>
        </p:txBody>
      </p:sp>
      <p:sp>
        <p:nvSpPr>
          <p:cNvPr id="7" name="内容占位符 2"/>
          <p:cNvSpPr>
            <a:spLocks noGrp="1"/>
          </p:cNvSpPr>
          <p:nvPr>
            <p:ph idx="1"/>
          </p:nvPr>
        </p:nvSpPr>
        <p:spPr>
          <a:xfrm>
            <a:off x="1815885" y="1493878"/>
            <a:ext cx="8560230" cy="2599564"/>
          </a:xfrm>
        </p:spPr>
        <p:txBody>
          <a:bodyPr>
            <a:normAutofit/>
          </a:bodyPr>
          <a:lstStyle/>
          <a:p>
            <a:r>
              <a:rPr kumimoji="1" lang="en-US" altLang="zh-CN" sz="3000" dirty="0" smtClean="0">
                <a:solidFill>
                  <a:srgbClr val="002060"/>
                </a:solidFill>
                <a:latin typeface="Times New Roman" panose="02020603050405020304" pitchFamily="18" charset="0"/>
                <a:ea typeface="Times New Roman" charset="0"/>
                <a:cs typeface="Times New Roman" panose="02020603050405020304" pitchFamily="18" charset="0"/>
              </a:rPr>
              <a:t>Innovation </a:t>
            </a:r>
            <a:r>
              <a:rPr kumimoji="1" lang="en-US" altLang="zh-CN" sz="3000" dirty="0" smtClean="0">
                <a:latin typeface="Times New Roman" panose="02020603050405020304" pitchFamily="18" charset="0"/>
                <a:ea typeface="Times New Roman" charset="0"/>
                <a:cs typeface="Times New Roman" panose="02020603050405020304" pitchFamily="18" charset="0"/>
              </a:rPr>
              <a:t>(Zhang et al., 2017)</a:t>
            </a:r>
          </a:p>
          <a:p>
            <a:r>
              <a:rPr kumimoji="1" lang="en-US" altLang="zh-CN" sz="3000" dirty="0">
                <a:solidFill>
                  <a:srgbClr val="00B050"/>
                </a:solidFill>
                <a:latin typeface="Times New Roman" panose="02020603050405020304" pitchFamily="18" charset="0"/>
                <a:ea typeface="Times New Roman" charset="0"/>
                <a:cs typeface="Times New Roman" panose="02020603050405020304" pitchFamily="18" charset="0"/>
              </a:rPr>
              <a:t>Rhythmic Constraints </a:t>
            </a:r>
            <a:r>
              <a:rPr kumimoji="1" lang="en-US" altLang="zh-CN" sz="3000" dirty="0" smtClean="0">
                <a:latin typeface="Times New Roman" panose="02020603050405020304" pitchFamily="18" charset="0"/>
                <a:ea typeface="Times New Roman" charset="0"/>
                <a:cs typeface="Times New Roman" panose="02020603050405020304" pitchFamily="18" charset="0"/>
              </a:rPr>
              <a:t>(</a:t>
            </a:r>
            <a:r>
              <a:rPr kumimoji="1" lang="en-US" altLang="zh-CN" sz="3000" dirty="0" err="1" smtClean="0">
                <a:latin typeface="Times New Roman" panose="02020603050405020304" pitchFamily="18" charset="0"/>
                <a:ea typeface="Times New Roman" charset="0"/>
                <a:cs typeface="Times New Roman" panose="02020603050405020304" pitchFamily="18" charset="0"/>
              </a:rPr>
              <a:t>Ghazvininejad</a:t>
            </a:r>
            <a:r>
              <a:rPr kumimoji="1" lang="en-US" altLang="zh-CN" sz="3000" dirty="0" smtClean="0">
                <a:latin typeface="Times New Roman" panose="02020603050405020304" pitchFamily="18" charset="0"/>
                <a:ea typeface="Times New Roman" charset="0"/>
                <a:cs typeface="Times New Roman" panose="02020603050405020304" pitchFamily="18" charset="0"/>
              </a:rPr>
              <a:t> </a:t>
            </a:r>
            <a:r>
              <a:rPr kumimoji="1" lang="en-US" altLang="zh-CN" sz="3000" dirty="0">
                <a:latin typeface="Times New Roman" panose="02020603050405020304" pitchFamily="18" charset="0"/>
                <a:ea typeface="Times New Roman" charset="0"/>
                <a:cs typeface="Times New Roman" panose="02020603050405020304" pitchFamily="18" charset="0"/>
              </a:rPr>
              <a:t>et al</a:t>
            </a:r>
            <a:r>
              <a:rPr kumimoji="1" lang="en-US" altLang="zh-CN" sz="3000" dirty="0" smtClean="0">
                <a:latin typeface="Times New Roman" panose="02020603050405020304" pitchFamily="18" charset="0"/>
                <a:ea typeface="Times New Roman" charset="0"/>
                <a:cs typeface="Times New Roman" panose="02020603050405020304" pitchFamily="18" charset="0"/>
              </a:rPr>
              <a:t>., 2016)</a:t>
            </a:r>
          </a:p>
          <a:p>
            <a:r>
              <a:rPr kumimoji="1" lang="en-US" altLang="zh-CN" sz="3000" dirty="0">
                <a:solidFill>
                  <a:schemeClr val="accent2">
                    <a:lumMod val="75000"/>
                  </a:schemeClr>
                </a:solidFill>
                <a:latin typeface="Times New Roman" panose="02020603050405020304" pitchFamily="18" charset="0"/>
                <a:ea typeface="Times New Roman" charset="0"/>
                <a:cs typeface="Times New Roman" panose="02020603050405020304" pitchFamily="18" charset="0"/>
              </a:rPr>
              <a:t>Keywords </a:t>
            </a:r>
            <a:r>
              <a:rPr kumimoji="1" lang="en-US" altLang="zh-CN" sz="3000" dirty="0" smtClean="0">
                <a:solidFill>
                  <a:schemeClr val="accent2">
                    <a:lumMod val="75000"/>
                  </a:schemeClr>
                </a:solidFill>
                <a:latin typeface="Times New Roman" panose="02020603050405020304" pitchFamily="18" charset="0"/>
                <a:ea typeface="Times New Roman" charset="0"/>
                <a:cs typeface="Times New Roman" panose="02020603050405020304" pitchFamily="18" charset="0"/>
              </a:rPr>
              <a:t>Insertion </a:t>
            </a:r>
            <a:r>
              <a:rPr kumimoji="1" lang="en-US" altLang="zh-CN" sz="3000" dirty="0" smtClean="0">
                <a:latin typeface="Times New Roman" panose="02020603050405020304" pitchFamily="18" charset="0"/>
                <a:ea typeface="Times New Roman" charset="0"/>
                <a:cs typeface="Times New Roman" panose="02020603050405020304" pitchFamily="18" charset="0"/>
              </a:rPr>
              <a:t>(Wang et al., 2016)</a:t>
            </a:r>
            <a:endParaRPr kumimoji="1" lang="en-US" altLang="zh-CN" sz="3000" dirty="0">
              <a:latin typeface="Times New Roman" panose="02020603050405020304" pitchFamily="18" charset="0"/>
              <a:ea typeface="Times New Roman" charset="0"/>
              <a:cs typeface="Times New Roman" panose="02020603050405020304" pitchFamily="18" charset="0"/>
            </a:endParaRPr>
          </a:p>
          <a:p>
            <a:pPr marL="0" indent="0" algn="ctr">
              <a:buNone/>
            </a:pPr>
            <a:r>
              <a:rPr kumimoji="1" lang="en-US" altLang="zh-CN" sz="3000" b="1" dirty="0" smtClean="0">
                <a:latin typeface="Times New Roman" panose="02020603050405020304" pitchFamily="18" charset="0"/>
                <a:ea typeface="Times New Roman" charset="0"/>
                <a:cs typeface="Times New Roman" panose="02020603050405020304" pitchFamily="18" charset="0"/>
              </a:rPr>
              <a:t>…</a:t>
            </a:r>
            <a:endParaRPr kumimoji="1" lang="en-US" altLang="zh-CN" sz="3000" b="1" dirty="0">
              <a:latin typeface="Times New Roman" panose="02020603050405020304" pitchFamily="18" charset="0"/>
              <a:ea typeface="Times New Roman" charset="0"/>
              <a:cs typeface="Times New Roman" panose="02020603050405020304" pitchFamily="18" charset="0"/>
            </a:endParaRPr>
          </a:p>
        </p:txBody>
      </p:sp>
    </p:spTree>
    <p:extLst>
      <p:ext uri="{BB962C8B-B14F-4D97-AF65-F5344CB8AC3E}">
        <p14:creationId xmlns:p14="http://schemas.microsoft.com/office/powerpoint/2010/main" val="2116553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978522" y="60512"/>
            <a:ext cx="7758953" cy="677108"/>
          </a:xfrm>
          <a:prstGeom prst="rect">
            <a:avLst/>
          </a:prstGeom>
          <a:noFill/>
        </p:spPr>
        <p:txBody>
          <a:bodyPr wrap="square" rtlCol="0">
            <a:spAutoFit/>
          </a:bodyPr>
          <a:lstStyle/>
          <a:p>
            <a:r>
              <a:rPr lang="zh-CN" altLang="en-US" sz="3800" dirty="0">
                <a:latin typeface="黑体" panose="02010609060101010101" pitchFamily="49" charset="-122"/>
              </a:rPr>
              <a:t>基于显著性上下文机制的诗歌</a:t>
            </a:r>
            <a:r>
              <a:rPr lang="zh-CN" altLang="en-US" sz="3800" dirty="0" smtClean="0">
                <a:latin typeface="黑体" panose="02010609060101010101" pitchFamily="49" charset="-122"/>
              </a:rPr>
              <a:t>生成</a:t>
            </a:r>
            <a:endParaRPr lang="x-none" altLang="zh-CN" sz="3800" dirty="0">
              <a:latin typeface="黑体" panose="02010609060101010101" pitchFamily="49" charset="-122"/>
            </a:endParaRPr>
          </a:p>
        </p:txBody>
      </p:sp>
      <p:sp>
        <p:nvSpPr>
          <p:cNvPr id="7" name="内容占位符 2"/>
          <p:cNvSpPr>
            <a:spLocks noGrp="1"/>
          </p:cNvSpPr>
          <p:nvPr>
            <p:ph idx="1"/>
          </p:nvPr>
        </p:nvSpPr>
        <p:spPr>
          <a:xfrm>
            <a:off x="1815885" y="1493878"/>
            <a:ext cx="8560230" cy="2599564"/>
          </a:xfrm>
        </p:spPr>
        <p:txBody>
          <a:bodyPr>
            <a:normAutofit/>
          </a:bodyPr>
          <a:lstStyle/>
          <a:p>
            <a:r>
              <a:rPr kumimoji="1" lang="en-US" altLang="zh-CN" sz="3000" dirty="0" smtClean="0">
                <a:solidFill>
                  <a:srgbClr val="002060"/>
                </a:solidFill>
                <a:latin typeface="Times New Roman" panose="02020603050405020304" pitchFamily="18" charset="0"/>
                <a:ea typeface="Times New Roman" charset="0"/>
                <a:cs typeface="Times New Roman" panose="02020603050405020304" pitchFamily="18" charset="0"/>
              </a:rPr>
              <a:t>Innovation </a:t>
            </a:r>
            <a:r>
              <a:rPr kumimoji="1" lang="en-US" altLang="zh-CN" sz="3000" dirty="0" smtClean="0">
                <a:latin typeface="Times New Roman" panose="02020603050405020304" pitchFamily="18" charset="0"/>
                <a:ea typeface="Times New Roman" charset="0"/>
                <a:cs typeface="Times New Roman" panose="02020603050405020304" pitchFamily="18" charset="0"/>
              </a:rPr>
              <a:t>(Zhang et al., 2017)</a:t>
            </a:r>
          </a:p>
          <a:p>
            <a:r>
              <a:rPr kumimoji="1" lang="en-US" altLang="zh-CN" sz="3000" dirty="0">
                <a:solidFill>
                  <a:srgbClr val="00B050"/>
                </a:solidFill>
                <a:latin typeface="Times New Roman" panose="02020603050405020304" pitchFamily="18" charset="0"/>
                <a:ea typeface="Times New Roman" charset="0"/>
                <a:cs typeface="Times New Roman" panose="02020603050405020304" pitchFamily="18" charset="0"/>
              </a:rPr>
              <a:t>Rhythmic Constraints </a:t>
            </a:r>
            <a:r>
              <a:rPr kumimoji="1" lang="en-US" altLang="zh-CN" sz="3000" dirty="0" smtClean="0">
                <a:latin typeface="Times New Roman" panose="02020603050405020304" pitchFamily="18" charset="0"/>
                <a:ea typeface="Times New Roman" charset="0"/>
                <a:cs typeface="Times New Roman" panose="02020603050405020304" pitchFamily="18" charset="0"/>
              </a:rPr>
              <a:t>(</a:t>
            </a:r>
            <a:r>
              <a:rPr kumimoji="1" lang="en-US" altLang="zh-CN" sz="3000" dirty="0" err="1" smtClean="0">
                <a:latin typeface="Times New Roman" panose="02020603050405020304" pitchFamily="18" charset="0"/>
                <a:ea typeface="Times New Roman" charset="0"/>
                <a:cs typeface="Times New Roman" panose="02020603050405020304" pitchFamily="18" charset="0"/>
              </a:rPr>
              <a:t>Ghazvininejad</a:t>
            </a:r>
            <a:r>
              <a:rPr kumimoji="1" lang="en-US" altLang="zh-CN" sz="3000" dirty="0" smtClean="0">
                <a:latin typeface="Times New Roman" panose="02020603050405020304" pitchFamily="18" charset="0"/>
                <a:ea typeface="Times New Roman" charset="0"/>
                <a:cs typeface="Times New Roman" panose="02020603050405020304" pitchFamily="18" charset="0"/>
              </a:rPr>
              <a:t> </a:t>
            </a:r>
            <a:r>
              <a:rPr kumimoji="1" lang="en-US" altLang="zh-CN" sz="3000" dirty="0">
                <a:latin typeface="Times New Roman" panose="02020603050405020304" pitchFamily="18" charset="0"/>
                <a:ea typeface="Times New Roman" charset="0"/>
                <a:cs typeface="Times New Roman" panose="02020603050405020304" pitchFamily="18" charset="0"/>
              </a:rPr>
              <a:t>et al</a:t>
            </a:r>
            <a:r>
              <a:rPr kumimoji="1" lang="en-US" altLang="zh-CN" sz="3000" dirty="0" smtClean="0">
                <a:latin typeface="Times New Roman" panose="02020603050405020304" pitchFamily="18" charset="0"/>
                <a:ea typeface="Times New Roman" charset="0"/>
                <a:cs typeface="Times New Roman" panose="02020603050405020304" pitchFamily="18" charset="0"/>
              </a:rPr>
              <a:t>., 2016)</a:t>
            </a:r>
          </a:p>
          <a:p>
            <a:r>
              <a:rPr kumimoji="1" lang="en-US" altLang="zh-CN" sz="3000" dirty="0">
                <a:solidFill>
                  <a:schemeClr val="accent2">
                    <a:lumMod val="75000"/>
                  </a:schemeClr>
                </a:solidFill>
                <a:latin typeface="Times New Roman" panose="02020603050405020304" pitchFamily="18" charset="0"/>
                <a:ea typeface="Times New Roman" charset="0"/>
                <a:cs typeface="Times New Roman" panose="02020603050405020304" pitchFamily="18" charset="0"/>
              </a:rPr>
              <a:t>Keywords </a:t>
            </a:r>
            <a:r>
              <a:rPr kumimoji="1" lang="en-US" altLang="zh-CN" sz="3000" dirty="0" smtClean="0">
                <a:solidFill>
                  <a:schemeClr val="accent2">
                    <a:lumMod val="75000"/>
                  </a:schemeClr>
                </a:solidFill>
                <a:latin typeface="Times New Roman" panose="02020603050405020304" pitchFamily="18" charset="0"/>
                <a:ea typeface="Times New Roman" charset="0"/>
                <a:cs typeface="Times New Roman" panose="02020603050405020304" pitchFamily="18" charset="0"/>
              </a:rPr>
              <a:t>Insertion </a:t>
            </a:r>
            <a:r>
              <a:rPr kumimoji="1" lang="en-US" altLang="zh-CN" sz="3000" dirty="0" smtClean="0">
                <a:latin typeface="Times New Roman" panose="02020603050405020304" pitchFamily="18" charset="0"/>
                <a:ea typeface="Times New Roman" charset="0"/>
                <a:cs typeface="Times New Roman" panose="02020603050405020304" pitchFamily="18" charset="0"/>
              </a:rPr>
              <a:t>(Wang et al., 2016)</a:t>
            </a:r>
            <a:endParaRPr kumimoji="1" lang="en-US" altLang="zh-CN" sz="3000" dirty="0">
              <a:latin typeface="Times New Roman" panose="02020603050405020304" pitchFamily="18" charset="0"/>
              <a:ea typeface="Times New Roman" charset="0"/>
              <a:cs typeface="Times New Roman" panose="02020603050405020304" pitchFamily="18" charset="0"/>
            </a:endParaRPr>
          </a:p>
          <a:p>
            <a:pPr marL="0" indent="0" algn="ctr">
              <a:buNone/>
            </a:pPr>
            <a:r>
              <a:rPr kumimoji="1" lang="en-US" altLang="zh-CN" sz="3000" b="1" dirty="0" smtClean="0">
                <a:latin typeface="Times New Roman" panose="02020603050405020304" pitchFamily="18" charset="0"/>
                <a:ea typeface="Times New Roman" charset="0"/>
                <a:cs typeface="Times New Roman" panose="02020603050405020304" pitchFamily="18" charset="0"/>
              </a:rPr>
              <a:t>…</a:t>
            </a:r>
            <a:endParaRPr kumimoji="1" lang="en-US" altLang="zh-CN" sz="3000" b="1" dirty="0">
              <a:latin typeface="Times New Roman" panose="02020603050405020304" pitchFamily="18" charset="0"/>
              <a:ea typeface="Times New Roman" charset="0"/>
              <a:cs typeface="Times New Roman" panose="02020603050405020304" pitchFamily="18" charset="0"/>
            </a:endParaRPr>
          </a:p>
        </p:txBody>
      </p:sp>
      <p:sp>
        <p:nvSpPr>
          <p:cNvPr id="8" name="内容占位符 2"/>
          <p:cNvSpPr txBox="1">
            <a:spLocks/>
          </p:cNvSpPr>
          <p:nvPr/>
        </p:nvSpPr>
        <p:spPr>
          <a:xfrm>
            <a:off x="3330885" y="4655970"/>
            <a:ext cx="5401159" cy="101615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Wingdings 2" pitchFamily="18" charset="2"/>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9pPr>
          </a:lstStyle>
          <a:p>
            <a:pPr marL="0" indent="0">
              <a:buNone/>
            </a:pPr>
            <a:r>
              <a:rPr kumimoji="1" lang="en-US" altLang="zh-CN" sz="4600" dirty="0" smtClean="0">
                <a:solidFill>
                  <a:srgbClr val="FF0000"/>
                </a:solidFill>
                <a:latin typeface="Times New Roman" panose="02020603050405020304" pitchFamily="18" charset="0"/>
                <a:ea typeface="Times New Roman" charset="0"/>
                <a:cs typeface="Times New Roman" panose="02020603050405020304" pitchFamily="18" charset="0"/>
              </a:rPr>
              <a:t>Context Coherence</a:t>
            </a:r>
            <a:endParaRPr kumimoji="1" lang="en-US" altLang="zh-CN" sz="4600" b="1" dirty="0">
              <a:solidFill>
                <a:srgbClr val="FF0000"/>
              </a:solidFill>
              <a:latin typeface="Times New Roman" panose="02020603050405020304" pitchFamily="18" charset="0"/>
              <a:ea typeface="Times New Roman" charset="0"/>
              <a:cs typeface="Times New Roman" panose="02020603050405020304" pitchFamily="18" charset="0"/>
            </a:endParaRPr>
          </a:p>
        </p:txBody>
      </p:sp>
      <p:sp>
        <p:nvSpPr>
          <p:cNvPr id="2" name="矩形 1"/>
          <p:cNvSpPr/>
          <p:nvPr/>
        </p:nvSpPr>
        <p:spPr>
          <a:xfrm>
            <a:off x="7871597" y="4348686"/>
            <a:ext cx="1215397" cy="1323439"/>
          </a:xfrm>
          <a:prstGeom prst="rect">
            <a:avLst/>
          </a:prstGeom>
        </p:spPr>
        <p:txBody>
          <a:bodyPr wrap="none">
            <a:spAutoFit/>
          </a:bodyPr>
          <a:lstStyle/>
          <a:p>
            <a:r>
              <a:rPr kumimoji="1" lang="zh-CN" altLang="en-US" sz="8000" b="1" dirty="0">
                <a:solidFill>
                  <a:srgbClr val="FF0000"/>
                </a:solidFill>
                <a:latin typeface="Times New Roman" panose="02020603050405020304" pitchFamily="18" charset="0"/>
                <a:ea typeface="Times New Roman" charset="0"/>
                <a:cs typeface="Times New Roman" panose="02020603050405020304" pitchFamily="18" charset="0"/>
              </a:rPr>
              <a:t>？</a:t>
            </a:r>
            <a:endParaRPr lang="zh-CN" altLang="en-US" sz="8000" b="1" dirty="0"/>
          </a:p>
        </p:txBody>
      </p:sp>
    </p:spTree>
    <p:extLst>
      <p:ext uri="{BB962C8B-B14F-4D97-AF65-F5344CB8AC3E}">
        <p14:creationId xmlns:p14="http://schemas.microsoft.com/office/powerpoint/2010/main" val="20734463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978522" y="60512"/>
            <a:ext cx="7758953" cy="677108"/>
          </a:xfrm>
          <a:prstGeom prst="rect">
            <a:avLst/>
          </a:prstGeom>
          <a:noFill/>
        </p:spPr>
        <p:txBody>
          <a:bodyPr wrap="square" rtlCol="0">
            <a:spAutoFit/>
          </a:bodyPr>
          <a:lstStyle/>
          <a:p>
            <a:r>
              <a:rPr lang="zh-CN" altLang="en-US" sz="3800" dirty="0">
                <a:latin typeface="黑体" panose="02010609060101010101" pitchFamily="49" charset="-122"/>
              </a:rPr>
              <a:t>基于显著性上下文机制的诗歌</a:t>
            </a:r>
            <a:r>
              <a:rPr lang="zh-CN" altLang="en-US" sz="3800" dirty="0" smtClean="0">
                <a:latin typeface="黑体" panose="02010609060101010101" pitchFamily="49" charset="-122"/>
              </a:rPr>
              <a:t>生成</a:t>
            </a:r>
            <a:endParaRPr lang="x-none" altLang="zh-CN" sz="3800" dirty="0">
              <a:latin typeface="黑体" panose="02010609060101010101" pitchFamily="49" charset="-122"/>
            </a:endParaRPr>
          </a:p>
        </p:txBody>
      </p:sp>
      <p:sp>
        <p:nvSpPr>
          <p:cNvPr id="3" name="内容占位符 2"/>
          <p:cNvSpPr>
            <a:spLocks noGrp="1"/>
          </p:cNvSpPr>
          <p:nvPr>
            <p:ph idx="1"/>
          </p:nvPr>
        </p:nvSpPr>
        <p:spPr>
          <a:xfrm>
            <a:off x="1740784" y="5781308"/>
            <a:ext cx="7941098" cy="612642"/>
          </a:xfrm>
        </p:spPr>
        <p:txBody>
          <a:bodyPr>
            <a:noAutofit/>
          </a:bodyPr>
          <a:lstStyle/>
          <a:p>
            <a:pPr marL="0" indent="0" algn="ctr">
              <a:buNone/>
            </a:pPr>
            <a:r>
              <a:rPr kumimoji="1" lang="en-US" altLang="zh-CN" sz="2200" dirty="0" smtClean="0">
                <a:solidFill>
                  <a:schemeClr val="tx1"/>
                </a:solidFill>
                <a:latin typeface="Times New Roman" panose="02020603050405020304" pitchFamily="18" charset="0"/>
                <a:ea typeface="Times New Roman" charset="0"/>
                <a:cs typeface="Times New Roman" panose="02020603050405020304" pitchFamily="18" charset="0"/>
              </a:rPr>
              <a:t>A poem generated by (Yan, 2016). The input keyword is </a:t>
            </a:r>
            <a:r>
              <a:rPr kumimoji="1" lang="en-US" altLang="zh-CN" sz="2200" i="1" dirty="0" err="1" smtClean="0">
                <a:solidFill>
                  <a:schemeClr val="tx1"/>
                </a:solidFill>
                <a:latin typeface="Times New Roman" panose="02020603050405020304" pitchFamily="18" charset="0"/>
                <a:ea typeface="Times New Roman" charset="0"/>
                <a:cs typeface="Times New Roman" panose="02020603050405020304" pitchFamily="18" charset="0"/>
              </a:rPr>
              <a:t>chun</a:t>
            </a:r>
            <a:r>
              <a:rPr kumimoji="1" lang="en-US" altLang="zh-CN" sz="2200" i="1" dirty="0" smtClean="0">
                <a:solidFill>
                  <a:schemeClr val="tx1"/>
                </a:solidFill>
                <a:latin typeface="Times New Roman" panose="02020603050405020304" pitchFamily="18" charset="0"/>
                <a:ea typeface="Times New Roman" charset="0"/>
                <a:cs typeface="Times New Roman" panose="02020603050405020304" pitchFamily="18" charset="0"/>
              </a:rPr>
              <a:t> </a:t>
            </a:r>
            <a:r>
              <a:rPr kumimoji="1" lang="en-US" altLang="zh-CN" sz="2200" i="1" dirty="0" err="1" smtClean="0">
                <a:solidFill>
                  <a:schemeClr val="tx1"/>
                </a:solidFill>
                <a:latin typeface="Times New Roman" panose="02020603050405020304" pitchFamily="18" charset="0"/>
                <a:ea typeface="Times New Roman" charset="0"/>
                <a:cs typeface="Times New Roman" panose="02020603050405020304" pitchFamily="18" charset="0"/>
              </a:rPr>
              <a:t>feng</a:t>
            </a:r>
            <a:r>
              <a:rPr kumimoji="1" lang="en-US" altLang="zh-CN" sz="2200" i="1" dirty="0" smtClean="0">
                <a:solidFill>
                  <a:schemeClr val="tx1"/>
                </a:solidFill>
                <a:latin typeface="Times New Roman" panose="02020603050405020304" pitchFamily="18" charset="0"/>
                <a:ea typeface="Times New Roman" charset="0"/>
                <a:cs typeface="Times New Roman" panose="02020603050405020304" pitchFamily="18" charset="0"/>
              </a:rPr>
              <a:t> </a:t>
            </a:r>
            <a:r>
              <a:rPr kumimoji="1" lang="en-US" altLang="zh-CN" sz="2200" dirty="0" smtClean="0">
                <a:solidFill>
                  <a:schemeClr val="tx1"/>
                </a:solidFill>
                <a:latin typeface="Times New Roman" panose="02020603050405020304" pitchFamily="18" charset="0"/>
                <a:ea typeface="Times New Roman" charset="0"/>
                <a:cs typeface="Times New Roman" panose="02020603050405020304" pitchFamily="18" charset="0"/>
              </a:rPr>
              <a:t>(spring breeze). Red boxes </a:t>
            </a:r>
            <a:r>
              <a:rPr kumimoji="1" lang="en-US" altLang="zh-CN" sz="2200" dirty="0">
                <a:solidFill>
                  <a:schemeClr val="tx1"/>
                </a:solidFill>
                <a:latin typeface="Times New Roman" panose="02020603050405020304" pitchFamily="18" charset="0"/>
                <a:ea typeface="Times New Roman" charset="0"/>
                <a:cs typeface="Times New Roman" panose="02020603050405020304" pitchFamily="18" charset="0"/>
              </a:rPr>
              <a:t>and </a:t>
            </a:r>
            <a:r>
              <a:rPr kumimoji="1" lang="en-US" altLang="zh-CN" sz="2200" dirty="0" smtClean="0">
                <a:solidFill>
                  <a:schemeClr val="tx1"/>
                </a:solidFill>
                <a:latin typeface="Times New Roman" panose="02020603050405020304" pitchFamily="18" charset="0"/>
                <a:ea typeface="Times New Roman" charset="0"/>
                <a:cs typeface="Times New Roman" panose="02020603050405020304" pitchFamily="18" charset="0"/>
              </a:rPr>
              <a:t>arrows show </a:t>
            </a:r>
            <a:r>
              <a:rPr kumimoji="1" lang="en-US" altLang="zh-CN" sz="2200" dirty="0">
                <a:solidFill>
                  <a:schemeClr val="tx1"/>
                </a:solidFill>
                <a:latin typeface="Times New Roman" panose="02020603050405020304" pitchFamily="18" charset="0"/>
                <a:ea typeface="Times New Roman" charset="0"/>
                <a:cs typeface="Times New Roman" panose="02020603050405020304" pitchFamily="18" charset="0"/>
              </a:rPr>
              <a:t>the </a:t>
            </a:r>
            <a:r>
              <a:rPr kumimoji="1" lang="en-US" altLang="zh-CN" sz="2200" dirty="0" smtClean="0">
                <a:solidFill>
                  <a:schemeClr val="tx1"/>
                </a:solidFill>
                <a:latin typeface="Times New Roman" panose="02020603050405020304" pitchFamily="18" charset="0"/>
                <a:ea typeface="Times New Roman" charset="0"/>
                <a:cs typeface="Times New Roman" panose="02020603050405020304" pitchFamily="18" charset="0"/>
              </a:rPr>
              <a:t>inconsistency.</a:t>
            </a:r>
            <a:endParaRPr kumimoji="1" lang="en-US" altLang="zh-CN" sz="2200" i="1" dirty="0">
              <a:solidFill>
                <a:schemeClr val="tx1"/>
              </a:solidFill>
              <a:latin typeface="Times New Roman" panose="02020603050405020304" pitchFamily="18" charset="0"/>
              <a:ea typeface="Times New Roman" charset="0"/>
              <a:cs typeface="Times New Roman" panose="02020603050405020304" pitchFamily="18" charset="0"/>
            </a:endParaRPr>
          </a:p>
        </p:txBody>
      </p:sp>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73995" y="1205180"/>
            <a:ext cx="4969904" cy="4414889"/>
          </a:xfrm>
          <a:prstGeom prst="rect">
            <a:avLst/>
          </a:prstGeom>
        </p:spPr>
      </p:pic>
    </p:spTree>
    <p:extLst>
      <p:ext uri="{BB962C8B-B14F-4D97-AF65-F5344CB8AC3E}">
        <p14:creationId xmlns:p14="http://schemas.microsoft.com/office/powerpoint/2010/main" val="127219008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978522" y="60512"/>
            <a:ext cx="7758953" cy="677108"/>
          </a:xfrm>
          <a:prstGeom prst="rect">
            <a:avLst/>
          </a:prstGeom>
          <a:noFill/>
        </p:spPr>
        <p:txBody>
          <a:bodyPr wrap="square" rtlCol="0">
            <a:spAutoFit/>
          </a:bodyPr>
          <a:lstStyle/>
          <a:p>
            <a:r>
              <a:rPr lang="zh-CN" altLang="en-US" sz="3800" dirty="0">
                <a:latin typeface="黑体" panose="02010609060101010101" pitchFamily="49" charset="-122"/>
              </a:rPr>
              <a:t>基于显著性上下文机制的诗歌</a:t>
            </a:r>
            <a:r>
              <a:rPr lang="zh-CN" altLang="en-US" sz="3800" dirty="0" smtClean="0">
                <a:latin typeface="黑体" panose="02010609060101010101" pitchFamily="49" charset="-122"/>
              </a:rPr>
              <a:t>生成</a:t>
            </a:r>
            <a:endParaRPr lang="x-none" altLang="zh-CN" sz="3800" dirty="0">
              <a:latin typeface="黑体" panose="02010609060101010101" pitchFamily="49" charset="-122"/>
            </a:endParaRPr>
          </a:p>
        </p:txBody>
      </p:sp>
      <p:sp>
        <p:nvSpPr>
          <p:cNvPr id="6" name="内容占位符 2"/>
          <p:cNvSpPr txBox="1">
            <a:spLocks/>
          </p:cNvSpPr>
          <p:nvPr/>
        </p:nvSpPr>
        <p:spPr>
          <a:xfrm>
            <a:off x="123573" y="925685"/>
            <a:ext cx="10507851" cy="139601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Wingdings 2" pitchFamily="18" charset="2"/>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9pPr>
          </a:lstStyle>
          <a:p>
            <a:pPr marL="0" indent="0">
              <a:buNone/>
            </a:pPr>
            <a:r>
              <a:rPr kumimoji="1" lang="en-US" altLang="zh-CN" dirty="0" smtClean="0">
                <a:latin typeface="Times New Roman" panose="02020603050405020304" pitchFamily="18" charset="0"/>
                <a:ea typeface="Times New Roman" charset="0"/>
                <a:cs typeface="Times New Roman" panose="02020603050405020304" pitchFamily="18" charset="0"/>
              </a:rPr>
              <a:t>(1) </a:t>
            </a:r>
            <a:r>
              <a:rPr kumimoji="1" lang="en-US" altLang="zh-CN" i="1" dirty="0" smtClean="0">
                <a:solidFill>
                  <a:srgbClr val="FF0000"/>
                </a:solidFill>
                <a:latin typeface="Times New Roman" panose="02020603050405020304" pitchFamily="18" charset="0"/>
                <a:ea typeface="Times New Roman" charset="0"/>
                <a:cs typeface="Times New Roman" panose="02020603050405020304" pitchFamily="18" charset="0"/>
              </a:rPr>
              <a:t>Single</a:t>
            </a:r>
            <a:r>
              <a:rPr kumimoji="1" lang="en-US" altLang="zh-CN" dirty="0" smtClean="0">
                <a:latin typeface="Times New Roman" panose="02020603050405020304" pitchFamily="18" charset="0"/>
                <a:ea typeface="Times New Roman" charset="0"/>
                <a:cs typeface="Times New Roman" panose="02020603050405020304" pitchFamily="18" charset="0"/>
              </a:rPr>
              <a:t> history vector  (Zhang and </a:t>
            </a:r>
            <a:r>
              <a:rPr kumimoji="1" lang="en-US" altLang="zh-CN" dirty="0" err="1" smtClean="0">
                <a:latin typeface="Times New Roman" panose="02020603050405020304" pitchFamily="18" charset="0"/>
                <a:ea typeface="Times New Roman" charset="0"/>
                <a:cs typeface="Times New Roman" panose="02020603050405020304" pitchFamily="18" charset="0"/>
              </a:rPr>
              <a:t>Lapata</a:t>
            </a:r>
            <a:r>
              <a:rPr kumimoji="1" lang="en-US" altLang="zh-CN" dirty="0" smtClean="0">
                <a:latin typeface="Times New Roman" panose="02020603050405020304" pitchFamily="18" charset="0"/>
                <a:ea typeface="Times New Roman" charset="0"/>
                <a:cs typeface="Times New Roman" panose="02020603050405020304" pitchFamily="18" charset="0"/>
              </a:rPr>
              <a:t> 2014; Yan,2016)</a:t>
            </a:r>
          </a:p>
        </p:txBody>
      </p:sp>
      <p:sp>
        <p:nvSpPr>
          <p:cNvPr id="7" name="文本框 6"/>
          <p:cNvSpPr txBox="1"/>
          <p:nvPr/>
        </p:nvSpPr>
        <p:spPr>
          <a:xfrm>
            <a:off x="5177116" y="1955433"/>
            <a:ext cx="7096072" cy="3016210"/>
          </a:xfrm>
          <a:prstGeom prst="rect">
            <a:avLst/>
          </a:prstGeom>
          <a:noFill/>
        </p:spPr>
        <p:txBody>
          <a:bodyPr wrap="square" rtlCol="0">
            <a:spAutoFit/>
          </a:bodyPr>
          <a:lstStyle/>
          <a:p>
            <a:pPr marL="285750" indent="-285750">
              <a:lnSpc>
                <a:spcPts val="3800"/>
              </a:lnSpc>
              <a:buFont typeface="Arial" panose="020B0604020202020204" pitchFamily="34" charset="0"/>
              <a:buChar char="•"/>
            </a:pPr>
            <a:r>
              <a:rPr lang="en-US" altLang="zh-CN" sz="2800" dirty="0" smtClean="0">
                <a:latin typeface="Times New Roman" panose="02020603050405020304" pitchFamily="18" charset="0"/>
                <a:cs typeface="Times New Roman" panose="02020603050405020304" pitchFamily="18" charset="0"/>
              </a:rPr>
              <a:t>Insufficient capacity </a:t>
            </a:r>
            <a:r>
              <a:rPr lang="en-US" altLang="zh-CN" sz="2800" dirty="0">
                <a:latin typeface="Times New Roman" panose="02020603050405020304" pitchFamily="18" charset="0"/>
                <a:cs typeface="Times New Roman" panose="02020603050405020304" pitchFamily="18" charset="0"/>
              </a:rPr>
              <a:t>for maintaining </a:t>
            </a:r>
            <a:r>
              <a:rPr lang="en-US" altLang="zh-CN" sz="2800" dirty="0" smtClean="0">
                <a:latin typeface="Times New Roman" panose="02020603050405020304" pitchFamily="18" charset="0"/>
                <a:cs typeface="Times New Roman" panose="02020603050405020304" pitchFamily="18" charset="0"/>
              </a:rPr>
              <a:t>the </a:t>
            </a:r>
            <a:r>
              <a:rPr lang="en-US" altLang="zh-CN" sz="2800" dirty="0">
                <a:solidFill>
                  <a:srgbClr val="FF0000"/>
                </a:solidFill>
                <a:latin typeface="Times New Roman" panose="02020603050405020304" pitchFamily="18" charset="0"/>
                <a:cs typeface="Times New Roman" panose="02020603050405020304" pitchFamily="18" charset="0"/>
              </a:rPr>
              <a:t>full</a:t>
            </a:r>
            <a:r>
              <a:rPr lang="en-US" altLang="zh-CN" sz="2800" dirty="0">
                <a:latin typeface="Times New Roman" panose="02020603050405020304" pitchFamily="18" charset="0"/>
                <a:cs typeface="Times New Roman" panose="02020603050405020304" pitchFamily="18" charset="0"/>
              </a:rPr>
              <a:t> </a:t>
            </a:r>
            <a:r>
              <a:rPr lang="en-US" altLang="zh-CN" sz="2800" dirty="0" smtClean="0">
                <a:latin typeface="Times New Roman" panose="02020603050405020304" pitchFamily="18" charset="0"/>
                <a:cs typeface="Times New Roman" panose="02020603050405020304" pitchFamily="18" charset="0"/>
              </a:rPr>
              <a:t>history.</a:t>
            </a:r>
          </a:p>
          <a:p>
            <a:pPr marL="285750" indent="-285750">
              <a:lnSpc>
                <a:spcPts val="3800"/>
              </a:lnSpc>
              <a:buFont typeface="Arial" panose="020B0604020202020204" pitchFamily="34" charset="0"/>
              <a:buChar char="•"/>
            </a:pPr>
            <a:r>
              <a:rPr lang="en-US" altLang="zh-CN" sz="2800" dirty="0">
                <a:latin typeface="Times New Roman" panose="02020603050405020304" pitchFamily="18" charset="0"/>
                <a:cs typeface="Times New Roman" panose="02020603050405020304" pitchFamily="18" charset="0"/>
              </a:rPr>
              <a:t>I</a:t>
            </a:r>
            <a:r>
              <a:rPr lang="en-US" altLang="zh-CN" sz="2800" dirty="0" smtClean="0">
                <a:latin typeface="Times New Roman" panose="02020603050405020304" pitchFamily="18" charset="0"/>
                <a:cs typeface="Times New Roman" panose="02020603050405020304" pitchFamily="18" charset="0"/>
              </a:rPr>
              <a:t>nformative </a:t>
            </a:r>
            <a:r>
              <a:rPr lang="en-US" altLang="zh-CN" sz="2800" dirty="0">
                <a:latin typeface="Times New Roman" panose="02020603050405020304" pitchFamily="18" charset="0"/>
                <a:cs typeface="Times New Roman" panose="02020603050405020304" pitchFamily="18" charset="0"/>
              </a:rPr>
              <a:t>words and noises are </a:t>
            </a:r>
            <a:r>
              <a:rPr lang="en-US" altLang="zh-CN" sz="2800" dirty="0" smtClean="0">
                <a:solidFill>
                  <a:srgbClr val="FF0000"/>
                </a:solidFill>
                <a:latin typeface="Times New Roman" panose="02020603050405020304" pitchFamily="18" charset="0"/>
                <a:cs typeface="Times New Roman" panose="02020603050405020304" pitchFamily="18" charset="0"/>
              </a:rPr>
              <a:t>mixed </a:t>
            </a:r>
            <a:r>
              <a:rPr lang="en-US" altLang="zh-CN" sz="2800" dirty="0" smtClean="0">
                <a:latin typeface="Times New Roman" panose="02020603050405020304" pitchFamily="18" charset="0"/>
                <a:cs typeface="Times New Roman" panose="02020603050405020304" pitchFamily="18" charset="0"/>
              </a:rPr>
              <a:t>(e.g., stop words).</a:t>
            </a:r>
          </a:p>
          <a:p>
            <a:pPr marL="285750" indent="-285750">
              <a:lnSpc>
                <a:spcPts val="3800"/>
              </a:lnSpc>
              <a:buFont typeface="Arial" panose="020B0604020202020204" pitchFamily="34" charset="0"/>
              <a:buChar char="•"/>
            </a:pPr>
            <a:r>
              <a:rPr lang="en-US" altLang="zh-CN" sz="2800" dirty="0">
                <a:latin typeface="Times New Roman" panose="02020603050405020304" pitchFamily="18" charset="0"/>
                <a:cs typeface="Times New Roman" panose="02020603050405020304" pitchFamily="18" charset="0"/>
              </a:rPr>
              <a:t>Indiscriminate and inefficient </a:t>
            </a:r>
            <a:r>
              <a:rPr lang="en-US" altLang="zh-CN" sz="2800" dirty="0" smtClean="0">
                <a:latin typeface="Times New Roman" panose="02020603050405020304" pitchFamily="18" charset="0"/>
                <a:cs typeface="Times New Roman" panose="02020603050405020304" pitchFamily="18" charset="0"/>
              </a:rPr>
              <a:t>use of the context.</a:t>
            </a:r>
            <a:endParaRPr lang="en-US" altLang="zh-CN" sz="2800" dirty="0">
              <a:latin typeface="Times New Roman" panose="02020603050405020304" pitchFamily="18" charset="0"/>
              <a:cs typeface="Times New Roman" panose="02020603050405020304" pitchFamily="18" charset="0"/>
            </a:endParaRPr>
          </a:p>
        </p:txBody>
      </p:sp>
      <p:grpSp>
        <p:nvGrpSpPr>
          <p:cNvPr id="8" name="组合 7"/>
          <p:cNvGrpSpPr/>
          <p:nvPr/>
        </p:nvGrpSpPr>
        <p:grpSpPr>
          <a:xfrm>
            <a:off x="110124" y="1796067"/>
            <a:ext cx="5066992" cy="3532366"/>
            <a:chOff x="123573" y="1623694"/>
            <a:chExt cx="5066992" cy="3532366"/>
          </a:xfrm>
        </p:grpSpPr>
        <p:pic>
          <p:nvPicPr>
            <p:cNvPr id="9" name="图片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4375" y="1623694"/>
              <a:ext cx="4739501" cy="3101479"/>
            </a:xfrm>
            <a:prstGeom prst="rect">
              <a:avLst/>
            </a:prstGeom>
          </p:spPr>
        </p:pic>
        <p:sp>
          <p:nvSpPr>
            <p:cNvPr id="10" name="文本框 9"/>
            <p:cNvSpPr txBox="1"/>
            <p:nvPr/>
          </p:nvSpPr>
          <p:spPr>
            <a:xfrm>
              <a:off x="123573" y="4725173"/>
              <a:ext cx="5066992" cy="430887"/>
            </a:xfrm>
            <a:prstGeom prst="rect">
              <a:avLst/>
            </a:prstGeom>
            <a:noFill/>
          </p:spPr>
          <p:txBody>
            <a:bodyPr wrap="square" rtlCol="0">
              <a:spAutoFit/>
            </a:bodyPr>
            <a:lstStyle/>
            <a:p>
              <a:r>
                <a:rPr lang="en-US" altLang="zh-CN" sz="2200" dirty="0" smtClean="0">
                  <a:latin typeface="Times New Roman" panose="02020603050405020304" pitchFamily="18" charset="0"/>
                  <a:cs typeface="Times New Roman" panose="02020603050405020304" pitchFamily="18" charset="0"/>
                </a:rPr>
                <a:t>A graphical illustration of assumption 1.</a:t>
              </a:r>
            </a:p>
          </p:txBody>
        </p:sp>
      </p:grpSp>
      <p:sp>
        <p:nvSpPr>
          <p:cNvPr id="11" name="矩形 10"/>
          <p:cNvSpPr/>
          <p:nvPr/>
        </p:nvSpPr>
        <p:spPr>
          <a:xfrm>
            <a:off x="3922134" y="5813231"/>
            <a:ext cx="4203395" cy="523220"/>
          </a:xfrm>
          <a:prstGeom prst="rect">
            <a:avLst/>
          </a:prstGeom>
        </p:spPr>
        <p:txBody>
          <a:bodyPr wrap="none">
            <a:spAutoFit/>
          </a:bodyPr>
          <a:lstStyle/>
          <a:p>
            <a:r>
              <a:rPr lang="en-US" altLang="zh-CN" sz="2800" dirty="0">
                <a:solidFill>
                  <a:srgbClr val="FF0000"/>
                </a:solidFill>
                <a:latin typeface="Times New Roman" panose="02020603050405020304" pitchFamily="18" charset="0"/>
                <a:cs typeface="Times New Roman" panose="02020603050405020304" pitchFamily="18" charset="0"/>
              </a:rPr>
              <a:t>Packing Full </a:t>
            </a:r>
            <a:r>
              <a:rPr lang="en-US" altLang="zh-CN" sz="2800" dirty="0" smtClean="0">
                <a:solidFill>
                  <a:srgbClr val="FF0000"/>
                </a:solidFill>
                <a:latin typeface="Times New Roman" panose="02020603050405020304" pitchFamily="18" charset="0"/>
                <a:cs typeface="Times New Roman" panose="02020603050405020304" pitchFamily="18" charset="0"/>
              </a:rPr>
              <a:t>Context (PFC)</a:t>
            </a:r>
            <a:endParaRPr lang="zh-CN" altLang="en-US" sz="2800"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6806064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978522" y="60512"/>
            <a:ext cx="7758953" cy="677108"/>
          </a:xfrm>
          <a:prstGeom prst="rect">
            <a:avLst/>
          </a:prstGeom>
          <a:noFill/>
        </p:spPr>
        <p:txBody>
          <a:bodyPr wrap="square" rtlCol="0">
            <a:spAutoFit/>
          </a:bodyPr>
          <a:lstStyle/>
          <a:p>
            <a:r>
              <a:rPr lang="zh-CN" altLang="en-US" sz="3800" dirty="0">
                <a:latin typeface="黑体" panose="02010609060101010101" pitchFamily="49" charset="-122"/>
              </a:rPr>
              <a:t>基于显著性上下文机制的诗歌</a:t>
            </a:r>
            <a:r>
              <a:rPr lang="zh-CN" altLang="en-US" sz="3800" dirty="0" smtClean="0">
                <a:latin typeface="黑体" panose="02010609060101010101" pitchFamily="49" charset="-122"/>
              </a:rPr>
              <a:t>生成</a:t>
            </a:r>
            <a:endParaRPr lang="x-none" altLang="zh-CN" sz="3800" dirty="0">
              <a:latin typeface="黑体" panose="02010609060101010101" pitchFamily="49" charset="-122"/>
            </a:endParaRPr>
          </a:p>
        </p:txBody>
      </p:sp>
      <p:sp>
        <p:nvSpPr>
          <p:cNvPr id="11" name="文本框 10"/>
          <p:cNvSpPr txBox="1"/>
          <p:nvPr/>
        </p:nvSpPr>
        <p:spPr>
          <a:xfrm>
            <a:off x="0" y="855187"/>
            <a:ext cx="12192000" cy="523220"/>
          </a:xfrm>
          <a:prstGeom prst="rect">
            <a:avLst/>
          </a:prstGeom>
          <a:noFill/>
        </p:spPr>
        <p:txBody>
          <a:bodyPr wrap="square" rtlCol="0">
            <a:spAutoFit/>
          </a:bodyPr>
          <a:lstStyle/>
          <a:p>
            <a:r>
              <a:rPr kumimoji="1" lang="en-US" altLang="zh-CN" sz="2800" dirty="0" smtClean="0">
                <a:latin typeface="Times New Roman" panose="02020603050405020304" pitchFamily="18" charset="0"/>
                <a:ea typeface="Times New Roman" charset="0"/>
                <a:cs typeface="Times New Roman" panose="02020603050405020304" pitchFamily="18" charset="0"/>
              </a:rPr>
              <a:t>(2) The </a:t>
            </a:r>
            <a:r>
              <a:rPr kumimoji="1" lang="en-US" altLang="zh-CN" sz="2800" dirty="0">
                <a:latin typeface="Times New Roman" panose="02020603050405020304" pitchFamily="18" charset="0"/>
                <a:ea typeface="Times New Roman" charset="0"/>
                <a:cs typeface="Times New Roman" panose="02020603050405020304" pitchFamily="18" charset="0"/>
              </a:rPr>
              <a:t>ability of exploring </a:t>
            </a:r>
            <a:r>
              <a:rPr kumimoji="1" lang="en-US" altLang="zh-CN" sz="2800" i="1" dirty="0">
                <a:solidFill>
                  <a:srgbClr val="FF0000"/>
                </a:solidFill>
                <a:latin typeface="Times New Roman" panose="02020603050405020304" pitchFamily="18" charset="0"/>
                <a:ea typeface="Times New Roman" charset="0"/>
                <a:cs typeface="Times New Roman" panose="02020603050405020304" pitchFamily="18" charset="0"/>
              </a:rPr>
              <a:t>unlimited</a:t>
            </a:r>
            <a:r>
              <a:rPr kumimoji="1" lang="en-US" altLang="zh-CN" sz="2800" dirty="0">
                <a:latin typeface="Times New Roman" panose="02020603050405020304" pitchFamily="18" charset="0"/>
                <a:ea typeface="Times New Roman" charset="0"/>
                <a:cs typeface="Times New Roman" panose="02020603050405020304" pitchFamily="18" charset="0"/>
              </a:rPr>
              <a:t>  history</a:t>
            </a:r>
            <a:r>
              <a:rPr kumimoji="1" lang="en-US" altLang="zh-CN" sz="2800" dirty="0" smtClean="0">
                <a:latin typeface="Times New Roman" panose="02020603050405020304" pitchFamily="18" charset="0"/>
                <a:ea typeface="Times New Roman" charset="0"/>
                <a:cs typeface="Times New Roman" panose="02020603050405020304" pitchFamily="18" charset="0"/>
              </a:rPr>
              <a:t>. (</a:t>
            </a:r>
            <a:r>
              <a:rPr kumimoji="1" lang="en-US" altLang="zh-CN" sz="2800" dirty="0">
                <a:latin typeface="Times New Roman" panose="02020603050405020304" pitchFamily="18" charset="0"/>
                <a:ea typeface="Times New Roman" charset="0"/>
                <a:cs typeface="Times New Roman" panose="02020603050405020304" pitchFamily="18" charset="0"/>
              </a:rPr>
              <a:t>Wang et al., 2016; Zhang et al., 2017</a:t>
            </a:r>
            <a:r>
              <a:rPr kumimoji="1" lang="en-US" altLang="zh-CN" sz="2800" dirty="0" smtClean="0">
                <a:latin typeface="Times New Roman" panose="02020603050405020304" pitchFamily="18" charset="0"/>
                <a:ea typeface="Times New Roman" charset="0"/>
                <a:cs typeface="Times New Roman" panose="02020603050405020304" pitchFamily="18" charset="0"/>
              </a:rPr>
              <a:t>)</a:t>
            </a:r>
            <a:endParaRPr kumimoji="1" lang="en-US" altLang="zh-CN" sz="2800" dirty="0">
              <a:latin typeface="Times New Roman" panose="02020603050405020304" pitchFamily="18" charset="0"/>
              <a:ea typeface="Times New Roman" charset="0"/>
              <a:cs typeface="Times New Roman" panose="02020603050405020304" pitchFamily="18" charset="0"/>
            </a:endParaRPr>
          </a:p>
        </p:txBody>
      </p:sp>
      <p:sp>
        <p:nvSpPr>
          <p:cNvPr id="12" name="文本框 11"/>
          <p:cNvSpPr txBox="1"/>
          <p:nvPr/>
        </p:nvSpPr>
        <p:spPr>
          <a:xfrm>
            <a:off x="4777394" y="3842063"/>
            <a:ext cx="6089859" cy="523220"/>
          </a:xfrm>
          <a:prstGeom prst="rect">
            <a:avLst/>
          </a:prstGeom>
          <a:noFill/>
        </p:spPr>
        <p:txBody>
          <a:bodyPr wrap="square" rtlCol="0">
            <a:spAutoFit/>
          </a:bodyPr>
          <a:lstStyle/>
          <a:p>
            <a:pPr algn="ctr"/>
            <a:r>
              <a:rPr lang="en-US" altLang="zh-CN" sz="2800" dirty="0" smtClean="0">
                <a:latin typeface="Times New Roman" panose="02020603050405020304" pitchFamily="18" charset="0"/>
                <a:cs typeface="Times New Roman" panose="02020603050405020304" pitchFamily="18" charset="0"/>
              </a:rPr>
              <a:t>Too long input/output sequences </a:t>
            </a:r>
          </a:p>
        </p:txBody>
      </p:sp>
      <p:sp>
        <p:nvSpPr>
          <p:cNvPr id="13" name="文本框 12"/>
          <p:cNvSpPr txBox="1"/>
          <p:nvPr/>
        </p:nvSpPr>
        <p:spPr>
          <a:xfrm>
            <a:off x="4291266" y="5004128"/>
            <a:ext cx="7423602" cy="954107"/>
          </a:xfrm>
          <a:prstGeom prst="rect">
            <a:avLst/>
          </a:prstGeom>
          <a:noFill/>
        </p:spPr>
        <p:txBody>
          <a:bodyPr wrap="square" rtlCol="0">
            <a:spAutoFit/>
          </a:bodyPr>
          <a:lstStyle/>
          <a:p>
            <a:pPr algn="ctr"/>
            <a:r>
              <a:rPr lang="en-US" altLang="zh-CN" sz="2800" dirty="0">
                <a:latin typeface="Times New Roman" panose="02020603050405020304" pitchFamily="18" charset="0"/>
                <a:cs typeface="Times New Roman" panose="02020603050405020304" pitchFamily="18" charset="0"/>
                <a:sym typeface="Wingdings" panose="05000000000000000000" pitchFamily="2" charset="2"/>
              </a:rPr>
              <a:t>T</a:t>
            </a:r>
            <a:r>
              <a:rPr lang="en-US" altLang="zh-CN" sz="2800" dirty="0">
                <a:latin typeface="Times New Roman" panose="02020603050405020304" pitchFamily="18" charset="0"/>
                <a:cs typeface="Times New Roman" panose="02020603050405020304" pitchFamily="18" charset="0"/>
              </a:rPr>
              <a:t>he performance of </a:t>
            </a:r>
            <a:r>
              <a:rPr lang="en-US" altLang="zh-CN" sz="2800" dirty="0" smtClean="0">
                <a:latin typeface="Times New Roman" panose="02020603050405020304" pitchFamily="18" charset="0"/>
                <a:cs typeface="Times New Roman" panose="02020603050405020304" pitchFamily="18" charset="0"/>
              </a:rPr>
              <a:t>seq2seq model </a:t>
            </a:r>
            <a:r>
              <a:rPr lang="en-US" altLang="zh-CN" sz="2800" dirty="0">
                <a:latin typeface="Times New Roman" panose="02020603050405020304" pitchFamily="18" charset="0"/>
                <a:cs typeface="Times New Roman" panose="02020603050405020304" pitchFamily="18" charset="0"/>
              </a:rPr>
              <a:t>degrades, even </a:t>
            </a:r>
            <a:r>
              <a:rPr lang="en-US" altLang="zh-CN" sz="2800" dirty="0" smtClean="0">
                <a:latin typeface="Times New Roman" panose="02020603050405020304" pitchFamily="18" charset="0"/>
                <a:cs typeface="Times New Roman" panose="02020603050405020304" pitchFamily="18" charset="0"/>
              </a:rPr>
              <a:t>with an </a:t>
            </a:r>
            <a:r>
              <a:rPr lang="en-US" altLang="zh-CN" sz="2800" dirty="0">
                <a:latin typeface="Times New Roman" panose="02020603050405020304" pitchFamily="18" charset="0"/>
                <a:cs typeface="Times New Roman" panose="02020603050405020304" pitchFamily="18" charset="0"/>
              </a:rPr>
              <a:t>attention  </a:t>
            </a:r>
            <a:r>
              <a:rPr lang="en-US" altLang="zh-CN" sz="2800" dirty="0" smtClean="0">
                <a:latin typeface="Times New Roman" panose="02020603050405020304" pitchFamily="18" charset="0"/>
                <a:cs typeface="Times New Roman" panose="02020603050405020304" pitchFamily="18" charset="0"/>
              </a:rPr>
              <a:t>mechanism. </a:t>
            </a:r>
            <a:endParaRPr lang="en-US" altLang="zh-CN" sz="2800" dirty="0">
              <a:latin typeface="Times New Roman" panose="02020603050405020304" pitchFamily="18" charset="0"/>
              <a:cs typeface="Times New Roman" panose="02020603050405020304" pitchFamily="18" charset="0"/>
            </a:endParaRPr>
          </a:p>
        </p:txBody>
      </p:sp>
      <p:grpSp>
        <p:nvGrpSpPr>
          <p:cNvPr id="14" name="组合 13"/>
          <p:cNvGrpSpPr/>
          <p:nvPr/>
        </p:nvGrpSpPr>
        <p:grpSpPr>
          <a:xfrm>
            <a:off x="4234751" y="1505092"/>
            <a:ext cx="7686778" cy="1965908"/>
            <a:chOff x="4254922" y="1898255"/>
            <a:chExt cx="7686778" cy="1965908"/>
          </a:xfrm>
        </p:grpSpPr>
        <p:pic>
          <p:nvPicPr>
            <p:cNvPr id="15" name="图片 1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54922" y="1898255"/>
              <a:ext cx="7686778" cy="1664208"/>
            </a:xfrm>
            <a:prstGeom prst="rect">
              <a:avLst/>
            </a:prstGeom>
          </p:spPr>
        </p:pic>
        <p:sp>
          <p:nvSpPr>
            <p:cNvPr id="16" name="文本框 15"/>
            <p:cNvSpPr txBox="1"/>
            <p:nvPr/>
          </p:nvSpPr>
          <p:spPr>
            <a:xfrm>
              <a:off x="4524013" y="3433276"/>
              <a:ext cx="7337788" cy="430887"/>
            </a:xfrm>
            <a:prstGeom prst="rect">
              <a:avLst/>
            </a:prstGeom>
            <a:noFill/>
          </p:spPr>
          <p:txBody>
            <a:bodyPr wrap="square" rtlCol="0">
              <a:spAutoFit/>
            </a:bodyPr>
            <a:lstStyle/>
            <a:p>
              <a:r>
                <a:rPr lang="en-US" altLang="zh-CN" sz="2200" dirty="0">
                  <a:latin typeface="Times New Roman" panose="02020603050405020304" pitchFamily="18" charset="0"/>
                  <a:cs typeface="Times New Roman" panose="02020603050405020304" pitchFamily="18" charset="0"/>
                </a:rPr>
                <a:t>Training triples extracted from a</a:t>
              </a:r>
              <a:r>
                <a:rPr lang="en-US" altLang="zh-CN" sz="2200" dirty="0" smtClean="0">
                  <a:latin typeface="Times New Roman" panose="02020603050405020304" pitchFamily="18" charset="0"/>
                  <a:cs typeface="Times New Roman" panose="02020603050405020304" pitchFamily="18" charset="0"/>
                </a:rPr>
                <a:t> quatrain in (Wang et al., 2016)</a:t>
              </a:r>
            </a:p>
          </p:txBody>
        </p:sp>
      </p:grpSp>
      <p:cxnSp>
        <p:nvCxnSpPr>
          <p:cNvPr id="17" name="直接箭头连接符 16"/>
          <p:cNvCxnSpPr/>
          <p:nvPr/>
        </p:nvCxnSpPr>
        <p:spPr>
          <a:xfrm flipH="1">
            <a:off x="7904136" y="3423991"/>
            <a:ext cx="1" cy="53841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18" name="组合 17"/>
          <p:cNvGrpSpPr/>
          <p:nvPr/>
        </p:nvGrpSpPr>
        <p:grpSpPr>
          <a:xfrm>
            <a:off x="39443" y="1722942"/>
            <a:ext cx="4080933" cy="4282441"/>
            <a:chOff x="0" y="2174649"/>
            <a:chExt cx="4080933" cy="4282441"/>
          </a:xfrm>
        </p:grpSpPr>
        <p:pic>
          <p:nvPicPr>
            <p:cNvPr id="19" name="图片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7486" y="2174649"/>
              <a:ext cx="3787278" cy="3451444"/>
            </a:xfrm>
            <a:prstGeom prst="rect">
              <a:avLst/>
            </a:prstGeom>
          </p:spPr>
        </p:pic>
        <p:sp>
          <p:nvSpPr>
            <p:cNvPr id="20" name="文本框 19"/>
            <p:cNvSpPr txBox="1"/>
            <p:nvPr/>
          </p:nvSpPr>
          <p:spPr>
            <a:xfrm>
              <a:off x="0" y="5626093"/>
              <a:ext cx="4080933" cy="830997"/>
            </a:xfrm>
            <a:prstGeom prst="rect">
              <a:avLst/>
            </a:prstGeom>
            <a:noFill/>
          </p:spPr>
          <p:txBody>
            <a:bodyPr wrap="square" rtlCol="0">
              <a:spAutoFit/>
            </a:bodyPr>
            <a:lstStyle/>
            <a:p>
              <a:pPr algn="ctr"/>
              <a:r>
                <a:rPr lang="en-US" altLang="zh-CN" sz="2400" dirty="0" smtClean="0">
                  <a:latin typeface="Times New Roman" panose="02020603050405020304" pitchFamily="18" charset="0"/>
                  <a:cs typeface="Times New Roman" panose="02020603050405020304" pitchFamily="18" charset="0"/>
                </a:rPr>
                <a:t>A graphical illustration of assumption 2.</a:t>
              </a:r>
            </a:p>
          </p:txBody>
        </p:sp>
      </p:grpSp>
      <p:sp>
        <p:nvSpPr>
          <p:cNvPr id="21" name="下箭头 20"/>
          <p:cNvSpPr/>
          <p:nvPr/>
        </p:nvSpPr>
        <p:spPr>
          <a:xfrm>
            <a:off x="7668555" y="4367939"/>
            <a:ext cx="504181" cy="672763"/>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22" name="矩形 21"/>
          <p:cNvSpPr/>
          <p:nvPr/>
        </p:nvSpPr>
        <p:spPr>
          <a:xfrm>
            <a:off x="3925373" y="6097524"/>
            <a:ext cx="4341253" cy="523220"/>
          </a:xfrm>
          <a:prstGeom prst="rect">
            <a:avLst/>
          </a:prstGeom>
        </p:spPr>
        <p:txBody>
          <a:bodyPr wrap="none">
            <a:spAutoFit/>
          </a:bodyPr>
          <a:lstStyle/>
          <a:p>
            <a:r>
              <a:rPr lang="en-US" altLang="zh-CN" sz="2800" dirty="0" smtClean="0">
                <a:solidFill>
                  <a:srgbClr val="FF0000"/>
                </a:solidFill>
                <a:latin typeface="Times New Roman" panose="02020603050405020304" pitchFamily="18" charset="0"/>
                <a:cs typeface="Times New Roman" panose="02020603050405020304" pitchFamily="18" charset="0"/>
              </a:rPr>
              <a:t>N Lines to one line (</a:t>
            </a:r>
            <a:r>
              <a:rPr lang="en-US" altLang="zh-CN" sz="2800" dirty="0">
                <a:solidFill>
                  <a:srgbClr val="FF0000"/>
                </a:solidFill>
                <a:latin typeface="Times New Roman" panose="02020603050405020304" pitchFamily="18" charset="0"/>
                <a:cs typeface="Times New Roman" panose="02020603050405020304" pitchFamily="18" charset="0"/>
              </a:rPr>
              <a:t>nLto1L</a:t>
            </a:r>
            <a:r>
              <a:rPr lang="en-US" altLang="zh-CN" sz="2800" dirty="0" smtClean="0">
                <a:solidFill>
                  <a:srgbClr val="FF0000"/>
                </a:solidFill>
                <a:latin typeface="Times New Roman" panose="02020603050405020304" pitchFamily="18" charset="0"/>
                <a:cs typeface="Times New Roman" panose="02020603050405020304" pitchFamily="18" charset="0"/>
              </a:rPr>
              <a:t>)</a:t>
            </a:r>
            <a:endParaRPr lang="zh-CN" altLang="en-US" sz="2800"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3015176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735792" y="1714499"/>
            <a:ext cx="8720416" cy="3463962"/>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sz="3800" dirty="0" smtClean="0">
                <a:latin typeface="黑体" panose="02010609060101010101" pitchFamily="49" charset="-122"/>
                <a:ea typeface="黑体" panose="02010609060101010101" pitchFamily="49" charset="-122"/>
              </a:rPr>
              <a:t>任务</a:t>
            </a:r>
            <a:r>
              <a:rPr lang="zh-CN" altLang="en-US" sz="3800" dirty="0">
                <a:latin typeface="黑体" panose="02010609060101010101" pitchFamily="49" charset="-122"/>
                <a:ea typeface="黑体" panose="02010609060101010101" pitchFamily="49" charset="-122"/>
              </a:rPr>
              <a:t>背景及</a:t>
            </a:r>
            <a:r>
              <a:rPr lang="x-none" altLang="zh-CN" sz="3800" dirty="0">
                <a:latin typeface="黑体" panose="02010609060101010101" pitchFamily="49" charset="-122"/>
                <a:ea typeface="黑体" panose="02010609060101010101" pitchFamily="49" charset="-122"/>
              </a:rPr>
              <a:t>“</a:t>
            </a:r>
            <a:r>
              <a:rPr lang="zh-CN" altLang="en-US" sz="3800" dirty="0">
                <a:latin typeface="黑体" panose="02010609060101010101" pitchFamily="49" charset="-122"/>
                <a:ea typeface="黑体" panose="02010609060101010101" pitchFamily="49" charset="-122"/>
              </a:rPr>
              <a:t>九</a:t>
            </a:r>
            <a:r>
              <a:rPr lang="zh-CN" altLang="en-US" sz="3800" dirty="0" smtClean="0">
                <a:latin typeface="黑体" panose="02010609060101010101" pitchFamily="49" charset="-122"/>
                <a:ea typeface="黑体" panose="02010609060101010101" pitchFamily="49" charset="-122"/>
              </a:rPr>
              <a:t>歌</a:t>
            </a:r>
            <a:r>
              <a:rPr lang="x-none" altLang="zh-CN" sz="3800" dirty="0" smtClean="0">
                <a:latin typeface="黑体" panose="02010609060101010101" pitchFamily="49" charset="-122"/>
                <a:ea typeface="黑体" panose="02010609060101010101" pitchFamily="49" charset="-122"/>
              </a:rPr>
              <a:t>”</a:t>
            </a:r>
            <a:r>
              <a:rPr lang="zh-CN" altLang="en-US" sz="3800" dirty="0" smtClean="0">
                <a:latin typeface="黑体" panose="02010609060101010101" pitchFamily="49" charset="-122"/>
                <a:ea typeface="黑体" panose="02010609060101010101" pitchFamily="49" charset="-122"/>
              </a:rPr>
              <a:t>作诗</a:t>
            </a:r>
            <a:r>
              <a:rPr lang="zh-CN" altLang="en-US" sz="3800" dirty="0">
                <a:latin typeface="黑体" panose="02010609060101010101" pitchFamily="49" charset="-122"/>
                <a:ea typeface="黑体" panose="02010609060101010101" pitchFamily="49" charset="-122"/>
              </a:rPr>
              <a:t>系统简介</a:t>
            </a:r>
            <a:endParaRPr lang="x-none" altLang="zh-CN" sz="3800" dirty="0">
              <a:latin typeface="黑体" panose="02010609060101010101" pitchFamily="49" charset="-122"/>
              <a:ea typeface="黑体" panose="02010609060101010101" pitchFamily="49" charset="-122"/>
            </a:endParaRPr>
          </a:p>
          <a:p>
            <a:pPr marL="285750" indent="-285750">
              <a:lnSpc>
                <a:spcPct val="150000"/>
              </a:lnSpc>
              <a:buFont typeface="Arial" panose="020B0604020202020204" pitchFamily="34" charset="0"/>
              <a:buChar char="•"/>
            </a:pPr>
            <a:r>
              <a:rPr lang="zh-CN" altLang="en-US" sz="3800" dirty="0" smtClean="0">
                <a:latin typeface="黑体" panose="02010609060101010101" pitchFamily="49" charset="-122"/>
                <a:ea typeface="黑体" panose="02010609060101010101" pitchFamily="49" charset="-122"/>
              </a:rPr>
              <a:t>基于</a:t>
            </a:r>
            <a:r>
              <a:rPr lang="zh-CN" altLang="en-US" sz="3800" dirty="0">
                <a:latin typeface="黑体" panose="02010609060101010101" pitchFamily="49" charset="-122"/>
                <a:ea typeface="黑体" panose="02010609060101010101" pitchFamily="49" charset="-122"/>
              </a:rPr>
              <a:t>显著性上下文机制的诗歌生成</a:t>
            </a:r>
            <a:endParaRPr lang="x-none" altLang="zh-CN" sz="3800" dirty="0">
              <a:latin typeface="黑体" panose="02010609060101010101" pitchFamily="49" charset="-122"/>
              <a:ea typeface="黑体" panose="02010609060101010101" pitchFamily="49" charset="-122"/>
            </a:endParaRPr>
          </a:p>
          <a:p>
            <a:pPr marL="285750" indent="-285750">
              <a:lnSpc>
                <a:spcPct val="150000"/>
              </a:lnSpc>
              <a:buFont typeface="Arial" panose="020B0604020202020204" pitchFamily="34" charset="0"/>
              <a:buChar char="•"/>
            </a:pPr>
            <a:r>
              <a:rPr lang="zh-CN" altLang="en-US" sz="3800" dirty="0" smtClean="0">
                <a:latin typeface="黑体" panose="02010609060101010101" pitchFamily="49" charset="-122"/>
                <a:ea typeface="黑体" panose="02010609060101010101" pitchFamily="49" charset="-122"/>
              </a:rPr>
              <a:t>基于</a:t>
            </a:r>
            <a:r>
              <a:rPr lang="zh-CN" altLang="en-US" sz="3800" dirty="0">
                <a:latin typeface="黑体" panose="02010609060101010101" pitchFamily="49" charset="-122"/>
                <a:ea typeface="黑体" panose="02010609060101010101" pitchFamily="49" charset="-122"/>
              </a:rPr>
              <a:t>工作记忆模型的诗歌生成</a:t>
            </a:r>
            <a:endParaRPr lang="x-none" altLang="zh-CN" sz="3800" dirty="0">
              <a:latin typeface="黑体" panose="02010609060101010101" pitchFamily="49" charset="-122"/>
              <a:ea typeface="黑体" panose="02010609060101010101" pitchFamily="49" charset="-122"/>
            </a:endParaRPr>
          </a:p>
          <a:p>
            <a:pPr marL="285750" indent="-285750">
              <a:lnSpc>
                <a:spcPct val="150000"/>
              </a:lnSpc>
              <a:buFont typeface="Arial" panose="020B0604020202020204" pitchFamily="34" charset="0"/>
              <a:buChar char="•"/>
            </a:pPr>
            <a:r>
              <a:rPr lang="zh-CN" altLang="en-US" sz="3800" dirty="0" smtClean="0">
                <a:latin typeface="黑体" panose="02010609060101010101" pitchFamily="49" charset="-122"/>
                <a:ea typeface="黑体" panose="02010609060101010101" pitchFamily="49" charset="-122"/>
              </a:rPr>
              <a:t>基于</a:t>
            </a:r>
            <a:r>
              <a:rPr lang="zh-CN" altLang="en-US" sz="3800" dirty="0">
                <a:latin typeface="黑体" panose="02010609060101010101" pitchFamily="49" charset="-122"/>
                <a:ea typeface="黑体" panose="02010609060101010101" pitchFamily="49" charset="-122"/>
              </a:rPr>
              <a:t>互信息的无监督风格诗歌</a:t>
            </a:r>
            <a:r>
              <a:rPr lang="zh-CN" altLang="en-US" sz="3800" dirty="0" smtClean="0">
                <a:latin typeface="黑体" panose="02010609060101010101" pitchFamily="49" charset="-122"/>
                <a:ea typeface="黑体" panose="02010609060101010101" pitchFamily="49" charset="-122"/>
              </a:rPr>
              <a:t>生成</a:t>
            </a:r>
            <a:endParaRPr lang="x-none" altLang="zh-CN" sz="3800"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316832851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978522" y="60512"/>
            <a:ext cx="7758953" cy="677108"/>
          </a:xfrm>
          <a:prstGeom prst="rect">
            <a:avLst/>
          </a:prstGeom>
          <a:noFill/>
        </p:spPr>
        <p:txBody>
          <a:bodyPr wrap="square" rtlCol="0">
            <a:spAutoFit/>
          </a:bodyPr>
          <a:lstStyle/>
          <a:p>
            <a:r>
              <a:rPr lang="zh-CN" altLang="en-US" sz="3800" dirty="0">
                <a:latin typeface="黑体" panose="02010609060101010101" pitchFamily="49" charset="-122"/>
              </a:rPr>
              <a:t>基于显著性上下文机制的诗歌</a:t>
            </a:r>
            <a:r>
              <a:rPr lang="zh-CN" altLang="en-US" sz="3800" dirty="0" smtClean="0">
                <a:latin typeface="黑体" panose="02010609060101010101" pitchFamily="49" charset="-122"/>
              </a:rPr>
              <a:t>生成</a:t>
            </a:r>
            <a:endParaRPr lang="x-none" altLang="zh-CN" sz="3800" dirty="0">
              <a:latin typeface="黑体" panose="02010609060101010101" pitchFamily="49" charset="-122"/>
            </a:endParaRPr>
          </a:p>
        </p:txBody>
      </p:sp>
      <p:pic>
        <p:nvPicPr>
          <p:cNvPr id="2" name="图片 1"/>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642526" y="1044882"/>
            <a:ext cx="3905660" cy="3356043"/>
          </a:xfrm>
          <a:prstGeom prst="rect">
            <a:avLst/>
          </a:prstGeom>
        </p:spPr>
      </p:pic>
      <mc:AlternateContent xmlns:mc="http://schemas.openxmlformats.org/markup-compatibility/2006" xmlns:a14="http://schemas.microsoft.com/office/drawing/2010/main">
        <mc:Choice Requires="a14">
          <p:sp>
            <p:nvSpPr>
              <p:cNvPr id="3" name="文本框 2"/>
              <p:cNvSpPr txBox="1"/>
              <p:nvPr/>
            </p:nvSpPr>
            <p:spPr>
              <a:xfrm>
                <a:off x="454458" y="4400925"/>
                <a:ext cx="4435313" cy="2246769"/>
              </a:xfrm>
              <a:prstGeom prst="rect">
                <a:avLst/>
              </a:prstGeom>
              <a:noFill/>
            </p:spPr>
            <p:txBody>
              <a:bodyPr wrap="square" rtlCol="0">
                <a:spAutoFit/>
              </a:bodyPr>
              <a:lstStyle/>
              <a:p>
                <a:r>
                  <a:rPr lang="en-US" altLang="zh-CN" sz="2000" dirty="0" smtClean="0">
                    <a:latin typeface="Times New Roman" panose="02020603050405020304" pitchFamily="18" charset="0"/>
                    <a:cs typeface="Times New Roman" panose="02020603050405020304" pitchFamily="18" charset="0"/>
                  </a:rPr>
                  <a:t>A graphical illustration of the proposed Salient-Clue </a:t>
                </a:r>
                <a:r>
                  <a:rPr lang="en-US" altLang="zh-CN" sz="2000" dirty="0">
                    <a:latin typeface="Times New Roman" panose="02020603050405020304" pitchFamily="18" charset="0"/>
                    <a:cs typeface="Times New Roman" panose="02020603050405020304" pitchFamily="18" charset="0"/>
                  </a:rPr>
                  <a:t>mechanism. </a:t>
                </a:r>
                <a14:m>
                  <m:oMath xmlns:m="http://schemas.openxmlformats.org/officeDocument/2006/math">
                    <m:sSub>
                      <m:sSubPr>
                        <m:ctrlPr>
                          <a:rPr lang="en-US" altLang="zh-CN" sz="2000" i="1" smtClean="0">
                            <a:latin typeface="Cambria Math" panose="02040503050406030204" pitchFamily="18" charset="0"/>
                            <a:cs typeface="Times New Roman" panose="02020603050405020304" pitchFamily="18" charset="0"/>
                          </a:rPr>
                        </m:ctrlPr>
                      </m:sSubPr>
                      <m:e>
                        <m:r>
                          <a:rPr lang="en-US" altLang="zh-CN" sz="2000" b="0" i="1" smtClean="0">
                            <a:latin typeface="Cambria Math" panose="02040503050406030204" pitchFamily="18" charset="0"/>
                            <a:cs typeface="Times New Roman" panose="02020603050405020304" pitchFamily="18" charset="0"/>
                          </a:rPr>
                          <m:t>𝑣</m:t>
                        </m:r>
                      </m:e>
                      <m:sub>
                        <m:r>
                          <a:rPr lang="en-US" altLang="zh-CN" sz="2000" b="0" i="1" smtClean="0">
                            <a:latin typeface="Cambria Math" panose="02040503050406030204" pitchFamily="18" charset="0"/>
                            <a:cs typeface="Times New Roman" panose="02020603050405020304" pitchFamily="18" charset="0"/>
                          </a:rPr>
                          <m:t>𝑖</m:t>
                        </m:r>
                      </m:sub>
                    </m:sSub>
                  </m:oMath>
                </a14:m>
                <a:r>
                  <a:rPr lang="en-US" altLang="zh-CN" sz="2000" dirty="0" smtClean="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is the salient-clue </a:t>
                </a:r>
                <a:r>
                  <a:rPr lang="en-US" altLang="zh-CN" sz="2000" dirty="0" smtClean="0">
                    <a:latin typeface="Times New Roman" panose="02020603050405020304" pitchFamily="18" charset="0"/>
                    <a:cs typeface="Times New Roman" panose="02020603050405020304" pitchFamily="18" charset="0"/>
                  </a:rPr>
                  <a:t>vector and </a:t>
                </a:r>
                <a14:m>
                  <m:oMath xmlns:m="http://schemas.openxmlformats.org/officeDocument/2006/math">
                    <m:r>
                      <a:rPr lang="en-US" altLang="zh-CN" sz="2000" b="0" i="1" smtClean="0">
                        <a:latin typeface="Cambria Math" panose="02040503050406030204" pitchFamily="18" charset="0"/>
                        <a:cs typeface="Times New Roman" panose="02020603050405020304" pitchFamily="18" charset="0"/>
                      </a:rPr>
                      <m:t>𝑒</m:t>
                    </m:r>
                  </m:oMath>
                </a14:m>
                <a:r>
                  <a:rPr lang="en-US" altLang="zh-CN" sz="2000" dirty="0" smtClean="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is </a:t>
                </a:r>
                <a:r>
                  <a:rPr lang="en-US" altLang="zh-CN" sz="2000" dirty="0" smtClean="0">
                    <a:latin typeface="Times New Roman" panose="02020603050405020304" pitchFamily="18" charset="0"/>
                    <a:cs typeface="Times New Roman" panose="02020603050405020304" pitchFamily="18" charset="0"/>
                  </a:rPr>
                  <a:t>the extension </a:t>
                </a:r>
                <a:r>
                  <a:rPr lang="en-US" altLang="zh-CN" sz="2000" dirty="0">
                    <a:latin typeface="Times New Roman" panose="02020603050405020304" pitchFamily="18" charset="0"/>
                    <a:cs typeface="Times New Roman" panose="02020603050405020304" pitchFamily="18" charset="0"/>
                  </a:rPr>
                  <a:t>vector. We design two </a:t>
                </a:r>
                <a:r>
                  <a:rPr lang="en-US" altLang="zh-CN" sz="2000" dirty="0" smtClean="0">
                    <a:latin typeface="Times New Roman" panose="02020603050405020304" pitchFamily="18" charset="0"/>
                    <a:cs typeface="Times New Roman" panose="02020603050405020304" pitchFamily="18" charset="0"/>
                  </a:rPr>
                  <a:t>strategies for </a:t>
                </a:r>
                <a:r>
                  <a:rPr lang="en-US" altLang="zh-CN" sz="2000" dirty="0">
                    <a:latin typeface="Times New Roman" panose="02020603050405020304" pitchFamily="18" charset="0"/>
                    <a:cs typeface="Times New Roman" panose="02020603050405020304" pitchFamily="18" charset="0"/>
                  </a:rPr>
                  <a:t>updating the salient clue. SDU: </a:t>
                </a:r>
                <a14:m>
                  <m:oMath xmlns:m="http://schemas.openxmlformats.org/officeDocument/2006/math">
                    <m:sSub>
                      <m:sSubPr>
                        <m:ctrlPr>
                          <a:rPr lang="en-US" altLang="zh-CN" sz="2000" i="1">
                            <a:latin typeface="Cambria Math" panose="02040503050406030204" pitchFamily="18" charset="0"/>
                            <a:cs typeface="Times New Roman" panose="02020603050405020304" pitchFamily="18" charset="0"/>
                          </a:rPr>
                        </m:ctrlPr>
                      </m:sSubPr>
                      <m:e>
                        <m:r>
                          <a:rPr lang="en-US" altLang="zh-CN" sz="2000" i="1">
                            <a:latin typeface="Cambria Math" panose="02040503050406030204" pitchFamily="18" charset="0"/>
                            <a:cs typeface="Times New Roman" panose="02020603050405020304" pitchFamily="18" charset="0"/>
                          </a:rPr>
                          <m:t>𝑣</m:t>
                        </m:r>
                      </m:e>
                      <m:sub>
                        <m:r>
                          <a:rPr lang="en-US" altLang="zh-CN" sz="2000" i="1">
                            <a:latin typeface="Cambria Math" panose="02040503050406030204" pitchFamily="18" charset="0"/>
                            <a:cs typeface="Times New Roman" panose="02020603050405020304" pitchFamily="18" charset="0"/>
                          </a:rPr>
                          <m:t>𝑖</m:t>
                        </m:r>
                      </m:sub>
                    </m:sSub>
                  </m:oMath>
                </a14:m>
                <a:r>
                  <a:rPr lang="en-US" altLang="zh-CN" sz="2000" dirty="0" smtClean="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is kept </a:t>
                </a:r>
                <a:r>
                  <a:rPr lang="en-US" altLang="zh-CN" sz="2000" dirty="0" smtClean="0">
                    <a:latin typeface="Times New Roman" panose="02020603050405020304" pitchFamily="18" charset="0"/>
                    <a:cs typeface="Times New Roman" panose="02020603050405020304" pitchFamily="18" charset="0"/>
                  </a:rPr>
                  <a:t>at the </a:t>
                </a:r>
                <a:r>
                  <a:rPr lang="en-US" altLang="zh-CN" sz="2000" dirty="0">
                    <a:latin typeface="Times New Roman" panose="02020603050405020304" pitchFamily="18" charset="0"/>
                    <a:cs typeface="Times New Roman" panose="02020603050405020304" pitchFamily="18" charset="0"/>
                  </a:rPr>
                  <a:t>same size; </a:t>
                </a:r>
                <a:r>
                  <a:rPr lang="en-US" altLang="zh-CN" sz="2000" dirty="0" smtClean="0">
                    <a:latin typeface="Times New Roman" panose="02020603050405020304" pitchFamily="18" charset="0"/>
                    <a:cs typeface="Times New Roman" panose="02020603050405020304" pitchFamily="18" charset="0"/>
                  </a:rPr>
                  <a:t>SSI: the </a:t>
                </a:r>
                <a:r>
                  <a:rPr lang="en-US" altLang="zh-CN" sz="2000" dirty="0">
                    <a:latin typeface="Times New Roman" panose="02020603050405020304" pitchFamily="18" charset="0"/>
                    <a:cs typeface="Times New Roman" panose="02020603050405020304" pitchFamily="18" charset="0"/>
                  </a:rPr>
                  <a:t>size of </a:t>
                </a:r>
                <a14:m>
                  <m:oMath xmlns:m="http://schemas.openxmlformats.org/officeDocument/2006/math">
                    <m:sSub>
                      <m:sSubPr>
                        <m:ctrlPr>
                          <a:rPr lang="en-US" altLang="zh-CN" sz="2000" i="1">
                            <a:latin typeface="Cambria Math" panose="02040503050406030204" pitchFamily="18" charset="0"/>
                            <a:cs typeface="Times New Roman" panose="02020603050405020304" pitchFamily="18" charset="0"/>
                          </a:rPr>
                        </m:ctrlPr>
                      </m:sSubPr>
                      <m:e>
                        <m:r>
                          <a:rPr lang="en-US" altLang="zh-CN" sz="2000" i="1">
                            <a:latin typeface="Cambria Math" panose="02040503050406030204" pitchFamily="18" charset="0"/>
                            <a:cs typeface="Times New Roman" panose="02020603050405020304" pitchFamily="18" charset="0"/>
                          </a:rPr>
                          <m:t>𝑣</m:t>
                        </m:r>
                      </m:e>
                      <m:sub>
                        <m:r>
                          <a:rPr lang="en-US" altLang="zh-CN" sz="2000" i="1">
                            <a:latin typeface="Cambria Math" panose="02040503050406030204" pitchFamily="18" charset="0"/>
                            <a:cs typeface="Times New Roman" panose="02020603050405020304" pitchFamily="18" charset="0"/>
                          </a:rPr>
                          <m:t>𝑖</m:t>
                        </m:r>
                      </m:sub>
                    </m:sSub>
                  </m:oMath>
                </a14:m>
                <a:r>
                  <a:rPr lang="en-US" altLang="zh-CN" sz="2000" dirty="0" smtClean="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increases during </a:t>
                </a:r>
                <a:r>
                  <a:rPr lang="en-US" altLang="zh-CN" sz="2000" dirty="0" smtClean="0">
                    <a:latin typeface="Times New Roman" panose="02020603050405020304" pitchFamily="18" charset="0"/>
                    <a:cs typeface="Times New Roman" panose="02020603050405020304" pitchFamily="18" charset="0"/>
                  </a:rPr>
                  <a:t>the generation process.</a:t>
                </a:r>
                <a:endParaRPr lang="zh-CN" altLang="en-US" sz="2000" dirty="0">
                  <a:latin typeface="Times New Roman" panose="02020603050405020304" pitchFamily="18" charset="0"/>
                  <a:cs typeface="Times New Roman" panose="02020603050405020304" pitchFamily="18" charset="0"/>
                </a:endParaRPr>
              </a:p>
            </p:txBody>
          </p:sp>
        </mc:Choice>
        <mc:Fallback xmlns="">
          <p:sp>
            <p:nvSpPr>
              <p:cNvPr id="3" name="文本框 2"/>
              <p:cNvSpPr txBox="1">
                <a:spLocks noRot="1" noChangeAspect="1" noMove="1" noResize="1" noEditPoints="1" noAdjustHandles="1" noChangeArrowheads="1" noChangeShapeType="1" noTextEdit="1"/>
              </p:cNvSpPr>
              <p:nvPr/>
            </p:nvSpPr>
            <p:spPr>
              <a:xfrm>
                <a:off x="454458" y="4400925"/>
                <a:ext cx="4435313" cy="2246769"/>
              </a:xfrm>
              <a:prstGeom prst="rect">
                <a:avLst/>
              </a:prstGeom>
              <a:blipFill>
                <a:blip r:embed="rId3"/>
                <a:stretch>
                  <a:fillRect l="-1513" t="-1626" r="-1788" b="-3794"/>
                </a:stretch>
              </a:blipFill>
            </p:spPr>
            <p:txBody>
              <a:bodyPr/>
              <a:lstStyle/>
              <a:p>
                <a:r>
                  <a:rPr lang="zh-CN" altLang="en-US">
                    <a:noFill/>
                  </a:rPr>
                  <a:t> </a:t>
                </a:r>
              </a:p>
            </p:txBody>
          </p:sp>
        </mc:Fallback>
      </mc:AlternateContent>
      <p:sp>
        <p:nvSpPr>
          <p:cNvPr id="5" name="文本框 4"/>
          <p:cNvSpPr txBox="1"/>
          <p:nvPr/>
        </p:nvSpPr>
        <p:spPr>
          <a:xfrm>
            <a:off x="5188085" y="998708"/>
            <a:ext cx="6608324" cy="2246769"/>
          </a:xfrm>
          <a:prstGeom prst="rect">
            <a:avLst/>
          </a:prstGeom>
          <a:noFill/>
        </p:spPr>
        <p:txBody>
          <a:bodyPr wrap="square" rtlCol="0">
            <a:spAutoFit/>
          </a:bodyPr>
          <a:lstStyle/>
          <a:p>
            <a:r>
              <a:rPr lang="en-US" altLang="zh-CN" sz="2800" dirty="0">
                <a:latin typeface="Times New Roman" panose="02020603050405020304" pitchFamily="18" charset="0"/>
                <a:cs typeface="Times New Roman" panose="02020603050405020304" pitchFamily="18" charset="0"/>
              </a:rPr>
              <a:t>D</a:t>
            </a:r>
            <a:r>
              <a:rPr lang="en-US" altLang="zh-CN" sz="2800" dirty="0" smtClean="0">
                <a:latin typeface="Times New Roman" panose="02020603050405020304" pitchFamily="18" charset="0"/>
                <a:cs typeface="Times New Roman" panose="02020603050405020304" pitchFamily="18" charset="0"/>
              </a:rPr>
              <a:t>esign Philosophy: ignore the uninformative</a:t>
            </a:r>
            <a:r>
              <a:rPr lang="en-US" altLang="zh-CN" sz="2800" dirty="0">
                <a:latin typeface="Times New Roman" panose="02020603050405020304" pitchFamily="18" charset="0"/>
                <a:cs typeface="Times New Roman" panose="02020603050405020304" pitchFamily="18" charset="0"/>
              </a:rPr>
              <a:t> </a:t>
            </a:r>
            <a:r>
              <a:rPr lang="en-US" altLang="zh-CN" sz="2800" dirty="0" smtClean="0">
                <a:latin typeface="Times New Roman" panose="02020603050405020304" pitchFamily="18" charset="0"/>
                <a:cs typeface="Times New Roman" panose="02020603050405020304" pitchFamily="18" charset="0"/>
              </a:rPr>
              <a:t>parts </a:t>
            </a:r>
            <a:r>
              <a:rPr lang="en-US" altLang="zh-CN" sz="2800" dirty="0">
                <a:latin typeface="Times New Roman" panose="02020603050405020304" pitchFamily="18" charset="0"/>
                <a:cs typeface="Times New Roman" panose="02020603050405020304" pitchFamily="18" charset="0"/>
              </a:rPr>
              <a:t>(e.g., stop words) and </a:t>
            </a:r>
            <a:r>
              <a:rPr lang="en-US" altLang="zh-CN" sz="2800" dirty="0" smtClean="0">
                <a:latin typeface="Times New Roman" panose="02020603050405020304" pitchFamily="18" charset="0"/>
                <a:cs typeface="Times New Roman" panose="02020603050405020304" pitchFamily="18" charset="0"/>
              </a:rPr>
              <a:t>use </a:t>
            </a:r>
            <a:r>
              <a:rPr lang="en-US" altLang="zh-CN" sz="2800" dirty="0">
                <a:solidFill>
                  <a:srgbClr val="FF0000"/>
                </a:solidFill>
                <a:latin typeface="Times New Roman" panose="02020603050405020304" pitchFamily="18" charset="0"/>
                <a:cs typeface="Times New Roman" panose="02020603050405020304" pitchFamily="18" charset="0"/>
              </a:rPr>
              <a:t>some </a:t>
            </a:r>
            <a:r>
              <a:rPr lang="en-US" altLang="zh-CN" sz="2800" dirty="0" smtClean="0">
                <a:solidFill>
                  <a:srgbClr val="FF0000"/>
                </a:solidFill>
                <a:latin typeface="Times New Roman" panose="02020603050405020304" pitchFamily="18" charset="0"/>
                <a:cs typeface="Times New Roman" panose="02020603050405020304" pitchFamily="18" charset="0"/>
              </a:rPr>
              <a:t>salient </a:t>
            </a:r>
            <a:r>
              <a:rPr lang="en-US" altLang="zh-CN" sz="2800" dirty="0" smtClean="0">
                <a:latin typeface="Times New Roman" panose="02020603050405020304" pitchFamily="18" charset="0"/>
                <a:cs typeface="Times New Roman" panose="02020603050405020304" pitchFamily="18" charset="0"/>
              </a:rPr>
              <a:t>characters </a:t>
            </a:r>
            <a:r>
              <a:rPr lang="en-US" altLang="zh-CN" sz="2800" dirty="0">
                <a:latin typeface="Times New Roman" panose="02020603050405020304" pitchFamily="18" charset="0"/>
                <a:cs typeface="Times New Roman" panose="02020603050405020304" pitchFamily="18" charset="0"/>
              </a:rPr>
              <a:t>in context </a:t>
            </a:r>
            <a:r>
              <a:rPr lang="en-US" altLang="zh-CN" sz="2800" dirty="0" smtClean="0">
                <a:latin typeface="Times New Roman" panose="02020603050405020304" pitchFamily="18" charset="0"/>
                <a:cs typeface="Times New Roman" panose="02020603050405020304" pitchFamily="18" charset="0"/>
              </a:rPr>
              <a:t>to represent </a:t>
            </a:r>
            <a:r>
              <a:rPr lang="en-US" altLang="zh-CN" sz="2800" dirty="0">
                <a:latin typeface="Times New Roman" panose="02020603050405020304" pitchFamily="18" charset="0"/>
                <a:cs typeface="Times New Roman" panose="02020603050405020304" pitchFamily="18" charset="0"/>
              </a:rPr>
              <a:t>the full </a:t>
            </a:r>
            <a:r>
              <a:rPr lang="en-US" altLang="zh-CN" sz="2800" dirty="0" smtClean="0">
                <a:latin typeface="Times New Roman" panose="02020603050405020304" pitchFamily="18" charset="0"/>
                <a:cs typeface="Times New Roman" panose="02020603050405020304" pitchFamily="18" charset="0"/>
              </a:rPr>
              <a:t>context and </a:t>
            </a:r>
            <a:r>
              <a:rPr lang="en-US" altLang="zh-CN" sz="2800" dirty="0">
                <a:latin typeface="Times New Roman" panose="02020603050405020304" pitchFamily="18" charset="0"/>
                <a:cs typeface="Times New Roman" panose="02020603050405020304" pitchFamily="18" charset="0"/>
              </a:rPr>
              <a:t>form a </a:t>
            </a:r>
            <a:r>
              <a:rPr lang="en-US" altLang="zh-CN" sz="2800" dirty="0">
                <a:solidFill>
                  <a:srgbClr val="FF0000"/>
                </a:solidFill>
                <a:latin typeface="Times New Roman" panose="02020603050405020304" pitchFamily="18" charset="0"/>
                <a:cs typeface="Times New Roman" panose="02020603050405020304" pitchFamily="18" charset="0"/>
              </a:rPr>
              <a:t>salient clue</a:t>
            </a:r>
            <a:r>
              <a:rPr lang="en-US" altLang="zh-CN" sz="2800" dirty="0">
                <a:latin typeface="Times New Roman" panose="02020603050405020304" pitchFamily="18" charset="0"/>
                <a:cs typeface="Times New Roman" panose="02020603050405020304" pitchFamily="18" charset="0"/>
              </a:rPr>
              <a:t>, which is used to guide </a:t>
            </a:r>
            <a:r>
              <a:rPr lang="en-US" altLang="zh-CN" sz="2800" dirty="0" smtClean="0">
                <a:latin typeface="Times New Roman" panose="02020603050405020304" pitchFamily="18" charset="0"/>
                <a:cs typeface="Times New Roman" panose="02020603050405020304" pitchFamily="18" charset="0"/>
              </a:rPr>
              <a:t>the generation process.</a:t>
            </a:r>
            <a:endParaRPr lang="zh-CN" altLang="en-US" sz="2800" dirty="0">
              <a:latin typeface="Times New Roman" panose="02020603050405020304" pitchFamily="18" charset="0"/>
              <a:cs typeface="Times New Roman" panose="02020603050405020304" pitchFamily="18" charset="0"/>
            </a:endParaRPr>
          </a:p>
        </p:txBody>
      </p:sp>
      <p:sp>
        <p:nvSpPr>
          <p:cNvPr id="6" name="圆角矩形 5"/>
          <p:cNvSpPr/>
          <p:nvPr/>
        </p:nvSpPr>
        <p:spPr>
          <a:xfrm>
            <a:off x="5097294" y="1063558"/>
            <a:ext cx="6789906" cy="2181919"/>
          </a:xfrm>
          <a:prstGeom prst="round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5823625" y="3795776"/>
            <a:ext cx="5843082" cy="2246769"/>
          </a:xfrm>
          <a:prstGeom prst="rect">
            <a:avLst/>
          </a:prstGeom>
          <a:noFill/>
        </p:spPr>
        <p:txBody>
          <a:bodyPr wrap="square" rtlCol="0">
            <a:spAutoFit/>
          </a:bodyPr>
          <a:lstStyle/>
          <a:p>
            <a:r>
              <a:rPr lang="en-US" altLang="zh-CN" sz="2800" dirty="0" smtClean="0">
                <a:latin typeface="Times New Roman" panose="02020603050405020304" pitchFamily="18" charset="0"/>
                <a:cs typeface="Times New Roman" panose="02020603050405020304" pitchFamily="18" charset="0"/>
              </a:rPr>
              <a:t>1. For each generated line:</a:t>
            </a:r>
            <a:r>
              <a:rPr lang="en-US" altLang="zh-CN" sz="2800" dirty="0">
                <a:latin typeface="Times New Roman" panose="02020603050405020304" pitchFamily="18" charset="0"/>
                <a:cs typeface="Times New Roman" panose="02020603050405020304" pitchFamily="18" charset="0"/>
              </a:rPr>
              <a:t> </a:t>
            </a:r>
            <a:r>
              <a:rPr lang="en-US" altLang="zh-CN" sz="2800" dirty="0" smtClean="0">
                <a:latin typeface="Times New Roman" panose="02020603050405020304" pitchFamily="18" charset="0"/>
                <a:cs typeface="Times New Roman" panose="02020603050405020304" pitchFamily="18" charset="0"/>
              </a:rPr>
              <a:t>selects salient and informative characters to form the salient-clue.</a:t>
            </a:r>
          </a:p>
          <a:p>
            <a:r>
              <a:rPr lang="en-US" altLang="zh-CN" sz="2800" dirty="0" smtClean="0">
                <a:latin typeface="Times New Roman" panose="02020603050405020304" pitchFamily="18" charset="0"/>
                <a:cs typeface="Times New Roman" panose="02020603050405020304" pitchFamily="18" charset="0"/>
              </a:rPr>
              <a:t>2. When generating each line: utilizes the salient-clue.</a:t>
            </a:r>
          </a:p>
        </p:txBody>
      </p:sp>
    </p:spTree>
    <p:extLst>
      <p:ext uri="{BB962C8B-B14F-4D97-AF65-F5344CB8AC3E}">
        <p14:creationId xmlns:p14="http://schemas.microsoft.com/office/powerpoint/2010/main" val="27044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978522" y="60512"/>
            <a:ext cx="7758953" cy="677108"/>
          </a:xfrm>
          <a:prstGeom prst="rect">
            <a:avLst/>
          </a:prstGeom>
          <a:noFill/>
        </p:spPr>
        <p:txBody>
          <a:bodyPr wrap="square" rtlCol="0">
            <a:spAutoFit/>
          </a:bodyPr>
          <a:lstStyle/>
          <a:p>
            <a:r>
              <a:rPr lang="zh-CN" altLang="en-US" sz="3800" dirty="0">
                <a:latin typeface="黑体" panose="02010609060101010101" pitchFamily="49" charset="-122"/>
              </a:rPr>
              <a:t>基于显著性上下文机制的诗歌</a:t>
            </a:r>
            <a:r>
              <a:rPr lang="zh-CN" altLang="en-US" sz="3800" dirty="0" smtClean="0">
                <a:latin typeface="黑体" panose="02010609060101010101" pitchFamily="49" charset="-122"/>
              </a:rPr>
              <a:t>生成</a:t>
            </a:r>
            <a:endParaRPr lang="x-none" altLang="zh-CN" sz="3800" dirty="0">
              <a:latin typeface="黑体" panose="02010609060101010101" pitchFamily="49" charset="-122"/>
            </a:endParaRPr>
          </a:p>
        </p:txBody>
      </p:sp>
      <p:pic>
        <p:nvPicPr>
          <p:cNvPr id="2" name="图片 1"/>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642526" y="1044882"/>
            <a:ext cx="3905660" cy="3356043"/>
          </a:xfrm>
          <a:prstGeom prst="rect">
            <a:avLst/>
          </a:prstGeom>
        </p:spPr>
      </p:pic>
      <mc:AlternateContent xmlns:mc="http://schemas.openxmlformats.org/markup-compatibility/2006" xmlns:a14="http://schemas.microsoft.com/office/drawing/2010/main">
        <mc:Choice Requires="a14">
          <p:sp>
            <p:nvSpPr>
              <p:cNvPr id="3" name="文本框 2"/>
              <p:cNvSpPr txBox="1"/>
              <p:nvPr/>
            </p:nvSpPr>
            <p:spPr>
              <a:xfrm>
                <a:off x="454458" y="4400925"/>
                <a:ext cx="4435313" cy="2246769"/>
              </a:xfrm>
              <a:prstGeom prst="rect">
                <a:avLst/>
              </a:prstGeom>
              <a:noFill/>
            </p:spPr>
            <p:txBody>
              <a:bodyPr wrap="square" rtlCol="0">
                <a:spAutoFit/>
              </a:bodyPr>
              <a:lstStyle/>
              <a:p>
                <a:r>
                  <a:rPr lang="en-US" altLang="zh-CN" sz="2000" dirty="0" smtClean="0">
                    <a:latin typeface="Times New Roman" panose="02020603050405020304" pitchFamily="18" charset="0"/>
                    <a:cs typeface="Times New Roman" panose="02020603050405020304" pitchFamily="18" charset="0"/>
                  </a:rPr>
                  <a:t>A graphical illustration of the proposed Salient-Clue </a:t>
                </a:r>
                <a:r>
                  <a:rPr lang="en-US" altLang="zh-CN" sz="2000" dirty="0">
                    <a:latin typeface="Times New Roman" panose="02020603050405020304" pitchFamily="18" charset="0"/>
                    <a:cs typeface="Times New Roman" panose="02020603050405020304" pitchFamily="18" charset="0"/>
                  </a:rPr>
                  <a:t>mechanism. </a:t>
                </a:r>
                <a14:m>
                  <m:oMath xmlns:m="http://schemas.openxmlformats.org/officeDocument/2006/math">
                    <m:sSub>
                      <m:sSubPr>
                        <m:ctrlPr>
                          <a:rPr lang="en-US" altLang="zh-CN" sz="2000" i="1" smtClean="0">
                            <a:latin typeface="Cambria Math" panose="02040503050406030204" pitchFamily="18" charset="0"/>
                            <a:cs typeface="Times New Roman" panose="02020603050405020304" pitchFamily="18" charset="0"/>
                          </a:rPr>
                        </m:ctrlPr>
                      </m:sSubPr>
                      <m:e>
                        <m:r>
                          <a:rPr lang="en-US" altLang="zh-CN" sz="2000" b="0" i="1" smtClean="0">
                            <a:latin typeface="Cambria Math" panose="02040503050406030204" pitchFamily="18" charset="0"/>
                            <a:cs typeface="Times New Roman" panose="02020603050405020304" pitchFamily="18" charset="0"/>
                          </a:rPr>
                          <m:t>𝑣</m:t>
                        </m:r>
                      </m:e>
                      <m:sub>
                        <m:r>
                          <a:rPr lang="en-US" altLang="zh-CN" sz="2000" b="0" i="1" smtClean="0">
                            <a:latin typeface="Cambria Math" panose="02040503050406030204" pitchFamily="18" charset="0"/>
                            <a:cs typeface="Times New Roman" panose="02020603050405020304" pitchFamily="18" charset="0"/>
                          </a:rPr>
                          <m:t>𝑖</m:t>
                        </m:r>
                      </m:sub>
                    </m:sSub>
                  </m:oMath>
                </a14:m>
                <a:r>
                  <a:rPr lang="en-US" altLang="zh-CN" sz="2000" dirty="0" smtClean="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is the salient-clue </a:t>
                </a:r>
                <a:r>
                  <a:rPr lang="en-US" altLang="zh-CN" sz="2000" dirty="0" smtClean="0">
                    <a:latin typeface="Times New Roman" panose="02020603050405020304" pitchFamily="18" charset="0"/>
                    <a:cs typeface="Times New Roman" panose="02020603050405020304" pitchFamily="18" charset="0"/>
                  </a:rPr>
                  <a:t>vector and </a:t>
                </a:r>
                <a14:m>
                  <m:oMath xmlns:m="http://schemas.openxmlformats.org/officeDocument/2006/math">
                    <m:r>
                      <a:rPr lang="en-US" altLang="zh-CN" sz="2000" b="0" i="1" smtClean="0">
                        <a:latin typeface="Cambria Math" panose="02040503050406030204" pitchFamily="18" charset="0"/>
                        <a:cs typeface="Times New Roman" panose="02020603050405020304" pitchFamily="18" charset="0"/>
                      </a:rPr>
                      <m:t>𝑒</m:t>
                    </m:r>
                  </m:oMath>
                </a14:m>
                <a:r>
                  <a:rPr lang="en-US" altLang="zh-CN" sz="2000" dirty="0" smtClean="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is </a:t>
                </a:r>
                <a:r>
                  <a:rPr lang="en-US" altLang="zh-CN" sz="2000" dirty="0" smtClean="0">
                    <a:latin typeface="Times New Roman" panose="02020603050405020304" pitchFamily="18" charset="0"/>
                    <a:cs typeface="Times New Roman" panose="02020603050405020304" pitchFamily="18" charset="0"/>
                  </a:rPr>
                  <a:t>the extension </a:t>
                </a:r>
                <a:r>
                  <a:rPr lang="en-US" altLang="zh-CN" sz="2000" dirty="0">
                    <a:latin typeface="Times New Roman" panose="02020603050405020304" pitchFamily="18" charset="0"/>
                    <a:cs typeface="Times New Roman" panose="02020603050405020304" pitchFamily="18" charset="0"/>
                  </a:rPr>
                  <a:t>vector. We design two </a:t>
                </a:r>
                <a:r>
                  <a:rPr lang="en-US" altLang="zh-CN" sz="2000" dirty="0" smtClean="0">
                    <a:latin typeface="Times New Roman" panose="02020603050405020304" pitchFamily="18" charset="0"/>
                    <a:cs typeface="Times New Roman" panose="02020603050405020304" pitchFamily="18" charset="0"/>
                  </a:rPr>
                  <a:t>strategies for </a:t>
                </a:r>
                <a:r>
                  <a:rPr lang="en-US" altLang="zh-CN" sz="2000" dirty="0">
                    <a:latin typeface="Times New Roman" panose="02020603050405020304" pitchFamily="18" charset="0"/>
                    <a:cs typeface="Times New Roman" panose="02020603050405020304" pitchFamily="18" charset="0"/>
                  </a:rPr>
                  <a:t>updating the salient clue. SDU: </a:t>
                </a:r>
                <a14:m>
                  <m:oMath xmlns:m="http://schemas.openxmlformats.org/officeDocument/2006/math">
                    <m:sSub>
                      <m:sSubPr>
                        <m:ctrlPr>
                          <a:rPr lang="en-US" altLang="zh-CN" sz="2000" i="1">
                            <a:latin typeface="Cambria Math" panose="02040503050406030204" pitchFamily="18" charset="0"/>
                            <a:cs typeface="Times New Roman" panose="02020603050405020304" pitchFamily="18" charset="0"/>
                          </a:rPr>
                        </m:ctrlPr>
                      </m:sSubPr>
                      <m:e>
                        <m:r>
                          <a:rPr lang="en-US" altLang="zh-CN" sz="2000" i="1">
                            <a:latin typeface="Cambria Math" panose="02040503050406030204" pitchFamily="18" charset="0"/>
                            <a:cs typeface="Times New Roman" panose="02020603050405020304" pitchFamily="18" charset="0"/>
                          </a:rPr>
                          <m:t>𝑣</m:t>
                        </m:r>
                      </m:e>
                      <m:sub>
                        <m:r>
                          <a:rPr lang="en-US" altLang="zh-CN" sz="2000" i="1">
                            <a:latin typeface="Cambria Math" panose="02040503050406030204" pitchFamily="18" charset="0"/>
                            <a:cs typeface="Times New Roman" panose="02020603050405020304" pitchFamily="18" charset="0"/>
                          </a:rPr>
                          <m:t>𝑖</m:t>
                        </m:r>
                      </m:sub>
                    </m:sSub>
                  </m:oMath>
                </a14:m>
                <a:r>
                  <a:rPr lang="en-US" altLang="zh-CN" sz="2000" dirty="0" smtClean="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is kept </a:t>
                </a:r>
                <a:r>
                  <a:rPr lang="en-US" altLang="zh-CN" sz="2000" dirty="0" smtClean="0">
                    <a:latin typeface="Times New Roman" panose="02020603050405020304" pitchFamily="18" charset="0"/>
                    <a:cs typeface="Times New Roman" panose="02020603050405020304" pitchFamily="18" charset="0"/>
                  </a:rPr>
                  <a:t>at the </a:t>
                </a:r>
                <a:r>
                  <a:rPr lang="en-US" altLang="zh-CN" sz="2000" dirty="0">
                    <a:latin typeface="Times New Roman" panose="02020603050405020304" pitchFamily="18" charset="0"/>
                    <a:cs typeface="Times New Roman" panose="02020603050405020304" pitchFamily="18" charset="0"/>
                  </a:rPr>
                  <a:t>same size; </a:t>
                </a:r>
                <a:r>
                  <a:rPr lang="en-US" altLang="zh-CN" sz="2000" dirty="0" smtClean="0">
                    <a:latin typeface="Times New Roman" panose="02020603050405020304" pitchFamily="18" charset="0"/>
                    <a:cs typeface="Times New Roman" panose="02020603050405020304" pitchFamily="18" charset="0"/>
                  </a:rPr>
                  <a:t>SSI: the </a:t>
                </a:r>
                <a:r>
                  <a:rPr lang="en-US" altLang="zh-CN" sz="2000" dirty="0">
                    <a:latin typeface="Times New Roman" panose="02020603050405020304" pitchFamily="18" charset="0"/>
                    <a:cs typeface="Times New Roman" panose="02020603050405020304" pitchFamily="18" charset="0"/>
                  </a:rPr>
                  <a:t>size of </a:t>
                </a:r>
                <a14:m>
                  <m:oMath xmlns:m="http://schemas.openxmlformats.org/officeDocument/2006/math">
                    <m:sSub>
                      <m:sSubPr>
                        <m:ctrlPr>
                          <a:rPr lang="en-US" altLang="zh-CN" sz="2000" i="1">
                            <a:latin typeface="Cambria Math" panose="02040503050406030204" pitchFamily="18" charset="0"/>
                            <a:cs typeface="Times New Roman" panose="02020603050405020304" pitchFamily="18" charset="0"/>
                          </a:rPr>
                        </m:ctrlPr>
                      </m:sSubPr>
                      <m:e>
                        <m:r>
                          <a:rPr lang="en-US" altLang="zh-CN" sz="2000" i="1">
                            <a:latin typeface="Cambria Math" panose="02040503050406030204" pitchFamily="18" charset="0"/>
                            <a:cs typeface="Times New Roman" panose="02020603050405020304" pitchFamily="18" charset="0"/>
                          </a:rPr>
                          <m:t>𝑣</m:t>
                        </m:r>
                      </m:e>
                      <m:sub>
                        <m:r>
                          <a:rPr lang="en-US" altLang="zh-CN" sz="2000" i="1">
                            <a:latin typeface="Cambria Math" panose="02040503050406030204" pitchFamily="18" charset="0"/>
                            <a:cs typeface="Times New Roman" panose="02020603050405020304" pitchFamily="18" charset="0"/>
                          </a:rPr>
                          <m:t>𝑖</m:t>
                        </m:r>
                      </m:sub>
                    </m:sSub>
                  </m:oMath>
                </a14:m>
                <a:r>
                  <a:rPr lang="en-US" altLang="zh-CN" sz="2000" dirty="0" smtClean="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increases during </a:t>
                </a:r>
                <a:r>
                  <a:rPr lang="en-US" altLang="zh-CN" sz="2000" dirty="0" smtClean="0">
                    <a:latin typeface="Times New Roman" panose="02020603050405020304" pitchFamily="18" charset="0"/>
                    <a:cs typeface="Times New Roman" panose="02020603050405020304" pitchFamily="18" charset="0"/>
                  </a:rPr>
                  <a:t>the generation process.</a:t>
                </a:r>
                <a:endParaRPr lang="zh-CN" altLang="en-US" sz="2000" dirty="0">
                  <a:latin typeface="Times New Roman" panose="02020603050405020304" pitchFamily="18" charset="0"/>
                  <a:cs typeface="Times New Roman" panose="02020603050405020304" pitchFamily="18" charset="0"/>
                </a:endParaRPr>
              </a:p>
            </p:txBody>
          </p:sp>
        </mc:Choice>
        <mc:Fallback xmlns="">
          <p:sp>
            <p:nvSpPr>
              <p:cNvPr id="3" name="文本框 2"/>
              <p:cNvSpPr txBox="1">
                <a:spLocks noRot="1" noChangeAspect="1" noMove="1" noResize="1" noEditPoints="1" noAdjustHandles="1" noChangeArrowheads="1" noChangeShapeType="1" noTextEdit="1"/>
              </p:cNvSpPr>
              <p:nvPr/>
            </p:nvSpPr>
            <p:spPr>
              <a:xfrm>
                <a:off x="454458" y="4400925"/>
                <a:ext cx="4435313" cy="2246769"/>
              </a:xfrm>
              <a:prstGeom prst="rect">
                <a:avLst/>
              </a:prstGeom>
              <a:blipFill>
                <a:blip r:embed="rId3"/>
                <a:stretch>
                  <a:fillRect l="-1513" t="-1626" r="-1788" b="-3794"/>
                </a:stretch>
              </a:blipFill>
            </p:spPr>
            <p:txBody>
              <a:bodyPr/>
              <a:lstStyle/>
              <a:p>
                <a:r>
                  <a:rPr lang="zh-CN" altLang="en-US">
                    <a:noFill/>
                  </a:rPr>
                  <a:t> </a:t>
                </a:r>
              </a:p>
            </p:txBody>
          </p:sp>
        </mc:Fallback>
      </mc:AlternateContent>
      <p:pic>
        <p:nvPicPr>
          <p:cNvPr id="8" name="图片 7"/>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5194731" y="2600529"/>
            <a:ext cx="6442794" cy="1505488"/>
          </a:xfrm>
          <a:prstGeom prst="rect">
            <a:avLst/>
          </a:prstGeom>
        </p:spPr>
      </p:pic>
      <p:sp>
        <p:nvSpPr>
          <p:cNvPr id="9" name="文本框 8"/>
          <p:cNvSpPr txBox="1"/>
          <p:nvPr/>
        </p:nvSpPr>
        <p:spPr>
          <a:xfrm>
            <a:off x="4889771" y="846789"/>
            <a:ext cx="7062281" cy="1384995"/>
          </a:xfrm>
          <a:prstGeom prst="rect">
            <a:avLst/>
          </a:prstGeom>
          <a:noFill/>
        </p:spPr>
        <p:txBody>
          <a:bodyPr wrap="square" rtlCol="0">
            <a:spAutoFit/>
          </a:bodyPr>
          <a:lstStyle/>
          <a:p>
            <a:r>
              <a:rPr lang="en-US" altLang="zh-CN" sz="2800" dirty="0" smtClean="0">
                <a:latin typeface="Times New Roman" panose="02020603050405020304" pitchFamily="18" charset="0"/>
                <a:cs typeface="Times New Roman" panose="02020603050405020304" pitchFamily="18" charset="0"/>
              </a:rPr>
              <a:t>Basic framework</a:t>
            </a:r>
            <a:r>
              <a:rPr lang="en-US" altLang="zh-CN" sz="2800" dirty="0">
                <a:latin typeface="Times New Roman" panose="02020603050405020304" pitchFamily="18" charset="0"/>
                <a:cs typeface="Times New Roman" panose="02020603050405020304" pitchFamily="18" charset="0"/>
              </a:rPr>
              <a:t>:  </a:t>
            </a:r>
            <a:r>
              <a:rPr lang="en-US" altLang="zh-CN" sz="2800" dirty="0" smtClean="0">
                <a:latin typeface="Times New Roman" panose="02020603050405020304" pitchFamily="18" charset="0"/>
                <a:cs typeface="Times New Roman" panose="02020603050405020304" pitchFamily="18" charset="0"/>
              </a:rPr>
              <a:t>Bidirectional LSTM Encoder-Decoder with </a:t>
            </a:r>
            <a:r>
              <a:rPr lang="en-US" altLang="zh-CN" sz="2800" dirty="0">
                <a:latin typeface="Times New Roman" panose="02020603050405020304" pitchFamily="18" charset="0"/>
                <a:cs typeface="Times New Roman" panose="02020603050405020304" pitchFamily="18" charset="0"/>
              </a:rPr>
              <a:t>attention </a:t>
            </a:r>
            <a:r>
              <a:rPr lang="en-US" altLang="zh-CN" sz="2800" dirty="0" smtClean="0">
                <a:latin typeface="Times New Roman" panose="02020603050405020304" pitchFamily="18" charset="0"/>
                <a:cs typeface="Times New Roman" panose="02020603050405020304" pitchFamily="18" charset="0"/>
              </a:rPr>
              <a:t>mechanism (</a:t>
            </a:r>
            <a:r>
              <a:rPr lang="en-US" altLang="zh-CN" sz="2800" dirty="0" err="1">
                <a:latin typeface="Times New Roman" panose="02020603050405020304" pitchFamily="18" charset="0"/>
                <a:cs typeface="Times New Roman" panose="02020603050405020304" pitchFamily="18" charset="0"/>
              </a:rPr>
              <a:t>Bahdanau</a:t>
            </a:r>
            <a:r>
              <a:rPr lang="en-US" altLang="zh-CN" sz="2800" dirty="0">
                <a:latin typeface="Times New Roman" panose="02020603050405020304" pitchFamily="18" charset="0"/>
                <a:cs typeface="Times New Roman" panose="02020603050405020304" pitchFamily="18" charset="0"/>
              </a:rPr>
              <a:t> et al., </a:t>
            </a:r>
            <a:r>
              <a:rPr lang="en-US" altLang="zh-CN" sz="2800" dirty="0" smtClean="0">
                <a:latin typeface="Times New Roman" panose="02020603050405020304" pitchFamily="18" charset="0"/>
                <a:cs typeface="Times New Roman" panose="02020603050405020304" pitchFamily="18" charset="0"/>
              </a:rPr>
              <a:t>2015)</a:t>
            </a:r>
            <a:endParaRPr lang="zh-CN" altLang="en-US" sz="2800" dirty="0">
              <a:latin typeface="Times New Roman" panose="02020603050405020304" pitchFamily="18" charset="0"/>
              <a:cs typeface="Times New Roman" panose="02020603050405020304" pitchFamily="18" charset="0"/>
            </a:endParaRPr>
          </a:p>
        </p:txBody>
      </p:sp>
      <p:pic>
        <p:nvPicPr>
          <p:cNvPr id="10" name="图片 9"/>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4811949" y="4068667"/>
            <a:ext cx="4307894" cy="879162"/>
          </a:xfrm>
          <a:prstGeom prst="rect">
            <a:avLst/>
          </a:prstGeom>
        </p:spPr>
      </p:pic>
      <p:sp>
        <p:nvSpPr>
          <p:cNvPr id="14" name="文本框 13"/>
          <p:cNvSpPr txBox="1"/>
          <p:nvPr/>
        </p:nvSpPr>
        <p:spPr>
          <a:xfrm>
            <a:off x="11031167" y="4287274"/>
            <a:ext cx="739302" cy="523220"/>
          </a:xfrm>
          <a:prstGeom prst="rect">
            <a:avLst/>
          </a:prstGeom>
          <a:noFill/>
        </p:spPr>
        <p:txBody>
          <a:bodyPr wrap="square" rtlCol="0">
            <a:spAutoFit/>
          </a:bodyPr>
          <a:lstStyle/>
          <a:p>
            <a:r>
              <a:rPr lang="en-US" altLang="zh-CN" sz="2800" dirty="0" smtClean="0">
                <a:latin typeface="Times New Roman" panose="02020603050405020304" pitchFamily="18" charset="0"/>
                <a:cs typeface="Times New Roman" panose="02020603050405020304" pitchFamily="18" charset="0"/>
              </a:rPr>
              <a:t>(3)</a:t>
            </a:r>
            <a:endParaRPr lang="zh-CN" altLang="en-US" sz="2800" dirty="0">
              <a:latin typeface="Times New Roman" panose="02020603050405020304" pitchFamily="18" charset="0"/>
              <a:cs typeface="Times New Roman" panose="02020603050405020304" pitchFamily="18" charset="0"/>
            </a:endParaRPr>
          </a:p>
        </p:txBody>
      </p:sp>
      <p:cxnSp>
        <p:nvCxnSpPr>
          <p:cNvPr id="6" name="直接箭头连接符 5"/>
          <p:cNvCxnSpPr/>
          <p:nvPr/>
        </p:nvCxnSpPr>
        <p:spPr>
          <a:xfrm>
            <a:off x="7443380" y="4738319"/>
            <a:ext cx="674764" cy="70629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5541525" y="5397651"/>
            <a:ext cx="6096000" cy="400110"/>
          </a:xfrm>
          <a:prstGeom prst="rect">
            <a:avLst/>
          </a:prstGeom>
        </p:spPr>
        <p:txBody>
          <a:bodyPr>
            <a:spAutoFit/>
          </a:bodyPr>
          <a:lstStyle/>
          <a:p>
            <a:r>
              <a:rPr lang="en-US" altLang="zh-CN" sz="2000" dirty="0">
                <a:latin typeface="Times New Roman" panose="02020603050405020304" pitchFamily="18" charset="0"/>
                <a:cs typeface="Times New Roman" panose="02020603050405020304" pitchFamily="18" charset="0"/>
              </a:rPr>
              <a:t>the attention </a:t>
            </a:r>
            <a:r>
              <a:rPr lang="en-US" altLang="zh-CN" sz="2000" dirty="0" smtClean="0">
                <a:latin typeface="Times New Roman" panose="02020603050405020304" pitchFamily="18" charset="0"/>
                <a:cs typeface="Times New Roman" panose="02020603050405020304" pitchFamily="18" charset="0"/>
              </a:rPr>
              <a:t>alignment matrix </a:t>
            </a:r>
            <a:r>
              <a:rPr lang="en-US" altLang="zh-CN" sz="2000" dirty="0">
                <a:latin typeface="Times New Roman" panose="02020603050405020304" pitchFamily="18" charset="0"/>
                <a:cs typeface="Times New Roman" panose="02020603050405020304" pitchFamily="18" charset="0"/>
              </a:rPr>
              <a:t>in the attention mechanism</a:t>
            </a:r>
            <a:endParaRPr lang="zh-CN" altLang="en-US" sz="2000" dirty="0">
              <a:latin typeface="Times New Roman" panose="02020603050405020304" pitchFamily="18" charset="0"/>
              <a:cs typeface="Times New Roman" panose="02020603050405020304" pitchFamily="18" charset="0"/>
            </a:endParaRPr>
          </a:p>
        </p:txBody>
      </p:sp>
      <p:sp>
        <p:nvSpPr>
          <p:cNvPr id="11" name="椭圆 10"/>
          <p:cNvSpPr/>
          <p:nvPr/>
        </p:nvSpPr>
        <p:spPr>
          <a:xfrm>
            <a:off x="7201688" y="4287274"/>
            <a:ext cx="315311" cy="473912"/>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03430362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978522" y="60512"/>
            <a:ext cx="7758953" cy="677108"/>
          </a:xfrm>
          <a:prstGeom prst="rect">
            <a:avLst/>
          </a:prstGeom>
          <a:noFill/>
        </p:spPr>
        <p:txBody>
          <a:bodyPr wrap="square" rtlCol="0">
            <a:spAutoFit/>
          </a:bodyPr>
          <a:lstStyle/>
          <a:p>
            <a:r>
              <a:rPr lang="zh-CN" altLang="en-US" sz="3800" dirty="0">
                <a:latin typeface="黑体" panose="02010609060101010101" pitchFamily="49" charset="-122"/>
              </a:rPr>
              <a:t>基于显著性上下文机制的诗歌</a:t>
            </a:r>
            <a:r>
              <a:rPr lang="zh-CN" altLang="en-US" sz="3800" dirty="0" smtClean="0">
                <a:latin typeface="黑体" panose="02010609060101010101" pitchFamily="49" charset="-122"/>
              </a:rPr>
              <a:t>生成</a:t>
            </a:r>
            <a:endParaRPr lang="x-none" altLang="zh-CN" sz="3800" dirty="0">
              <a:latin typeface="黑体" panose="02010609060101010101" pitchFamily="49" charset="-122"/>
            </a:endParaRPr>
          </a:p>
        </p:txBody>
      </p:sp>
      <p:pic>
        <p:nvPicPr>
          <p:cNvPr id="2" name="图片 1"/>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642526" y="1044882"/>
            <a:ext cx="3905660" cy="3356043"/>
          </a:xfrm>
          <a:prstGeom prst="rect">
            <a:avLst/>
          </a:prstGeom>
        </p:spPr>
      </p:pic>
      <mc:AlternateContent xmlns:mc="http://schemas.openxmlformats.org/markup-compatibility/2006" xmlns:a14="http://schemas.microsoft.com/office/drawing/2010/main">
        <mc:Choice Requires="a14">
          <p:sp>
            <p:nvSpPr>
              <p:cNvPr id="3" name="文本框 2"/>
              <p:cNvSpPr txBox="1"/>
              <p:nvPr/>
            </p:nvSpPr>
            <p:spPr>
              <a:xfrm>
                <a:off x="454458" y="4400925"/>
                <a:ext cx="4435313" cy="2246769"/>
              </a:xfrm>
              <a:prstGeom prst="rect">
                <a:avLst/>
              </a:prstGeom>
              <a:noFill/>
            </p:spPr>
            <p:txBody>
              <a:bodyPr wrap="square" rtlCol="0">
                <a:spAutoFit/>
              </a:bodyPr>
              <a:lstStyle/>
              <a:p>
                <a:r>
                  <a:rPr lang="en-US" altLang="zh-CN" sz="2000" dirty="0" smtClean="0">
                    <a:latin typeface="Times New Roman" panose="02020603050405020304" pitchFamily="18" charset="0"/>
                    <a:cs typeface="Times New Roman" panose="02020603050405020304" pitchFamily="18" charset="0"/>
                  </a:rPr>
                  <a:t>A graphical illustration of the proposed Salient-Clue </a:t>
                </a:r>
                <a:r>
                  <a:rPr lang="en-US" altLang="zh-CN" sz="2000" dirty="0">
                    <a:latin typeface="Times New Roman" panose="02020603050405020304" pitchFamily="18" charset="0"/>
                    <a:cs typeface="Times New Roman" panose="02020603050405020304" pitchFamily="18" charset="0"/>
                  </a:rPr>
                  <a:t>mechanism. </a:t>
                </a:r>
                <a14:m>
                  <m:oMath xmlns:m="http://schemas.openxmlformats.org/officeDocument/2006/math">
                    <m:sSub>
                      <m:sSubPr>
                        <m:ctrlPr>
                          <a:rPr lang="en-US" altLang="zh-CN" sz="2000" i="1" smtClean="0">
                            <a:latin typeface="Cambria Math" panose="02040503050406030204" pitchFamily="18" charset="0"/>
                            <a:cs typeface="Times New Roman" panose="02020603050405020304" pitchFamily="18" charset="0"/>
                          </a:rPr>
                        </m:ctrlPr>
                      </m:sSubPr>
                      <m:e>
                        <m:r>
                          <a:rPr lang="en-US" altLang="zh-CN" sz="2000" b="0" i="1" smtClean="0">
                            <a:latin typeface="Cambria Math" panose="02040503050406030204" pitchFamily="18" charset="0"/>
                            <a:cs typeface="Times New Roman" panose="02020603050405020304" pitchFamily="18" charset="0"/>
                          </a:rPr>
                          <m:t>𝑣</m:t>
                        </m:r>
                      </m:e>
                      <m:sub>
                        <m:r>
                          <a:rPr lang="en-US" altLang="zh-CN" sz="2000" b="0" i="1" smtClean="0">
                            <a:latin typeface="Cambria Math" panose="02040503050406030204" pitchFamily="18" charset="0"/>
                            <a:cs typeface="Times New Roman" panose="02020603050405020304" pitchFamily="18" charset="0"/>
                          </a:rPr>
                          <m:t>𝑖</m:t>
                        </m:r>
                      </m:sub>
                    </m:sSub>
                  </m:oMath>
                </a14:m>
                <a:r>
                  <a:rPr lang="en-US" altLang="zh-CN" sz="2000" dirty="0" smtClean="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is the salient-clue </a:t>
                </a:r>
                <a:r>
                  <a:rPr lang="en-US" altLang="zh-CN" sz="2000" dirty="0" smtClean="0">
                    <a:latin typeface="Times New Roman" panose="02020603050405020304" pitchFamily="18" charset="0"/>
                    <a:cs typeface="Times New Roman" panose="02020603050405020304" pitchFamily="18" charset="0"/>
                  </a:rPr>
                  <a:t>vector and </a:t>
                </a:r>
                <a14:m>
                  <m:oMath xmlns:m="http://schemas.openxmlformats.org/officeDocument/2006/math">
                    <m:r>
                      <a:rPr lang="en-US" altLang="zh-CN" sz="2000" b="0" i="1" smtClean="0">
                        <a:latin typeface="Cambria Math" panose="02040503050406030204" pitchFamily="18" charset="0"/>
                        <a:cs typeface="Times New Roman" panose="02020603050405020304" pitchFamily="18" charset="0"/>
                      </a:rPr>
                      <m:t>𝑒</m:t>
                    </m:r>
                  </m:oMath>
                </a14:m>
                <a:r>
                  <a:rPr lang="en-US" altLang="zh-CN" sz="2000" dirty="0" smtClean="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is </a:t>
                </a:r>
                <a:r>
                  <a:rPr lang="en-US" altLang="zh-CN" sz="2000" dirty="0" smtClean="0">
                    <a:latin typeface="Times New Roman" panose="02020603050405020304" pitchFamily="18" charset="0"/>
                    <a:cs typeface="Times New Roman" panose="02020603050405020304" pitchFamily="18" charset="0"/>
                  </a:rPr>
                  <a:t>the extension </a:t>
                </a:r>
                <a:r>
                  <a:rPr lang="en-US" altLang="zh-CN" sz="2000" dirty="0">
                    <a:latin typeface="Times New Roman" panose="02020603050405020304" pitchFamily="18" charset="0"/>
                    <a:cs typeface="Times New Roman" panose="02020603050405020304" pitchFamily="18" charset="0"/>
                  </a:rPr>
                  <a:t>vector. We design two </a:t>
                </a:r>
                <a:r>
                  <a:rPr lang="en-US" altLang="zh-CN" sz="2000" dirty="0" smtClean="0">
                    <a:latin typeface="Times New Roman" panose="02020603050405020304" pitchFamily="18" charset="0"/>
                    <a:cs typeface="Times New Roman" panose="02020603050405020304" pitchFamily="18" charset="0"/>
                  </a:rPr>
                  <a:t>strategies for </a:t>
                </a:r>
                <a:r>
                  <a:rPr lang="en-US" altLang="zh-CN" sz="2000" dirty="0">
                    <a:latin typeface="Times New Roman" panose="02020603050405020304" pitchFamily="18" charset="0"/>
                    <a:cs typeface="Times New Roman" panose="02020603050405020304" pitchFamily="18" charset="0"/>
                  </a:rPr>
                  <a:t>updating the salient clue. SDU: </a:t>
                </a:r>
                <a14:m>
                  <m:oMath xmlns:m="http://schemas.openxmlformats.org/officeDocument/2006/math">
                    <m:sSub>
                      <m:sSubPr>
                        <m:ctrlPr>
                          <a:rPr lang="en-US" altLang="zh-CN" sz="2000" i="1">
                            <a:latin typeface="Cambria Math" panose="02040503050406030204" pitchFamily="18" charset="0"/>
                            <a:cs typeface="Times New Roman" panose="02020603050405020304" pitchFamily="18" charset="0"/>
                          </a:rPr>
                        </m:ctrlPr>
                      </m:sSubPr>
                      <m:e>
                        <m:r>
                          <a:rPr lang="en-US" altLang="zh-CN" sz="2000" i="1">
                            <a:latin typeface="Cambria Math" panose="02040503050406030204" pitchFamily="18" charset="0"/>
                            <a:cs typeface="Times New Roman" panose="02020603050405020304" pitchFamily="18" charset="0"/>
                          </a:rPr>
                          <m:t>𝑣</m:t>
                        </m:r>
                      </m:e>
                      <m:sub>
                        <m:r>
                          <a:rPr lang="en-US" altLang="zh-CN" sz="2000" i="1">
                            <a:latin typeface="Cambria Math" panose="02040503050406030204" pitchFamily="18" charset="0"/>
                            <a:cs typeface="Times New Roman" panose="02020603050405020304" pitchFamily="18" charset="0"/>
                          </a:rPr>
                          <m:t>𝑖</m:t>
                        </m:r>
                      </m:sub>
                    </m:sSub>
                  </m:oMath>
                </a14:m>
                <a:r>
                  <a:rPr lang="en-US" altLang="zh-CN" sz="2000" dirty="0" smtClean="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is kept </a:t>
                </a:r>
                <a:r>
                  <a:rPr lang="en-US" altLang="zh-CN" sz="2000" dirty="0" smtClean="0">
                    <a:latin typeface="Times New Roman" panose="02020603050405020304" pitchFamily="18" charset="0"/>
                    <a:cs typeface="Times New Roman" panose="02020603050405020304" pitchFamily="18" charset="0"/>
                  </a:rPr>
                  <a:t>at the </a:t>
                </a:r>
                <a:r>
                  <a:rPr lang="en-US" altLang="zh-CN" sz="2000" dirty="0">
                    <a:latin typeface="Times New Roman" panose="02020603050405020304" pitchFamily="18" charset="0"/>
                    <a:cs typeface="Times New Roman" panose="02020603050405020304" pitchFamily="18" charset="0"/>
                  </a:rPr>
                  <a:t>same size; </a:t>
                </a:r>
                <a:r>
                  <a:rPr lang="en-US" altLang="zh-CN" sz="2000" dirty="0" smtClean="0">
                    <a:latin typeface="Times New Roman" panose="02020603050405020304" pitchFamily="18" charset="0"/>
                    <a:cs typeface="Times New Roman" panose="02020603050405020304" pitchFamily="18" charset="0"/>
                  </a:rPr>
                  <a:t>SSI: the </a:t>
                </a:r>
                <a:r>
                  <a:rPr lang="en-US" altLang="zh-CN" sz="2000" dirty="0">
                    <a:latin typeface="Times New Roman" panose="02020603050405020304" pitchFamily="18" charset="0"/>
                    <a:cs typeface="Times New Roman" panose="02020603050405020304" pitchFamily="18" charset="0"/>
                  </a:rPr>
                  <a:t>size of </a:t>
                </a:r>
                <a14:m>
                  <m:oMath xmlns:m="http://schemas.openxmlformats.org/officeDocument/2006/math">
                    <m:sSub>
                      <m:sSubPr>
                        <m:ctrlPr>
                          <a:rPr lang="en-US" altLang="zh-CN" sz="2000" i="1">
                            <a:latin typeface="Cambria Math" panose="02040503050406030204" pitchFamily="18" charset="0"/>
                            <a:cs typeface="Times New Roman" panose="02020603050405020304" pitchFamily="18" charset="0"/>
                          </a:rPr>
                        </m:ctrlPr>
                      </m:sSubPr>
                      <m:e>
                        <m:r>
                          <a:rPr lang="en-US" altLang="zh-CN" sz="2000" i="1">
                            <a:latin typeface="Cambria Math" panose="02040503050406030204" pitchFamily="18" charset="0"/>
                            <a:cs typeface="Times New Roman" panose="02020603050405020304" pitchFamily="18" charset="0"/>
                          </a:rPr>
                          <m:t>𝑣</m:t>
                        </m:r>
                      </m:e>
                      <m:sub>
                        <m:r>
                          <a:rPr lang="en-US" altLang="zh-CN" sz="2000" i="1">
                            <a:latin typeface="Cambria Math" panose="02040503050406030204" pitchFamily="18" charset="0"/>
                            <a:cs typeface="Times New Roman" panose="02020603050405020304" pitchFamily="18" charset="0"/>
                          </a:rPr>
                          <m:t>𝑖</m:t>
                        </m:r>
                      </m:sub>
                    </m:sSub>
                  </m:oMath>
                </a14:m>
                <a:r>
                  <a:rPr lang="en-US" altLang="zh-CN" sz="2000" dirty="0" smtClean="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increases during </a:t>
                </a:r>
                <a:r>
                  <a:rPr lang="en-US" altLang="zh-CN" sz="2000" dirty="0" smtClean="0">
                    <a:latin typeface="Times New Roman" panose="02020603050405020304" pitchFamily="18" charset="0"/>
                    <a:cs typeface="Times New Roman" panose="02020603050405020304" pitchFamily="18" charset="0"/>
                  </a:rPr>
                  <a:t>the generation process.</a:t>
                </a:r>
                <a:endParaRPr lang="zh-CN" altLang="en-US" sz="2000" dirty="0">
                  <a:latin typeface="Times New Roman" panose="02020603050405020304" pitchFamily="18" charset="0"/>
                  <a:cs typeface="Times New Roman" panose="02020603050405020304" pitchFamily="18" charset="0"/>
                </a:endParaRPr>
              </a:p>
            </p:txBody>
          </p:sp>
        </mc:Choice>
        <mc:Fallback xmlns="">
          <p:sp>
            <p:nvSpPr>
              <p:cNvPr id="3" name="文本框 2"/>
              <p:cNvSpPr txBox="1">
                <a:spLocks noRot="1" noChangeAspect="1" noMove="1" noResize="1" noEditPoints="1" noAdjustHandles="1" noChangeArrowheads="1" noChangeShapeType="1" noTextEdit="1"/>
              </p:cNvSpPr>
              <p:nvPr/>
            </p:nvSpPr>
            <p:spPr>
              <a:xfrm>
                <a:off x="454458" y="4400925"/>
                <a:ext cx="4435313" cy="2246769"/>
              </a:xfrm>
              <a:prstGeom prst="rect">
                <a:avLst/>
              </a:prstGeom>
              <a:blipFill>
                <a:blip r:embed="rId3"/>
                <a:stretch>
                  <a:fillRect l="-1513" t="-1626" r="-1788" b="-3794"/>
                </a:stretch>
              </a:blipFill>
            </p:spPr>
            <p:txBody>
              <a:bodyPr/>
              <a:lstStyle/>
              <a:p>
                <a:r>
                  <a:rPr lang="zh-CN" altLang="en-US">
                    <a:noFill/>
                  </a:rPr>
                  <a:t> </a:t>
                </a:r>
              </a:p>
            </p:txBody>
          </p:sp>
        </mc:Fallback>
      </mc:AlternateContent>
      <p:pic>
        <p:nvPicPr>
          <p:cNvPr id="5" name="图片 4"/>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6345499" y="737620"/>
            <a:ext cx="4067218" cy="4458393"/>
          </a:xfrm>
          <a:prstGeom prst="rect">
            <a:avLst/>
          </a:prstGeom>
        </p:spPr>
      </p:pic>
      <p:sp>
        <p:nvSpPr>
          <p:cNvPr id="13" name="文本框 12"/>
          <p:cNvSpPr txBox="1"/>
          <p:nvPr/>
        </p:nvSpPr>
        <p:spPr>
          <a:xfrm>
            <a:off x="5616834" y="5269415"/>
            <a:ext cx="6175773" cy="1446550"/>
          </a:xfrm>
          <a:prstGeom prst="rect">
            <a:avLst/>
          </a:prstGeom>
          <a:noFill/>
        </p:spPr>
        <p:txBody>
          <a:bodyPr wrap="square" rtlCol="0">
            <a:spAutoFit/>
          </a:bodyPr>
          <a:lstStyle/>
          <a:p>
            <a:r>
              <a:rPr lang="en-US" altLang="zh-CN" sz="2200" dirty="0">
                <a:latin typeface="Times New Roman" panose="02020603050405020304" pitchFamily="18" charset="0"/>
                <a:cs typeface="Times New Roman" panose="02020603050405020304" pitchFamily="18" charset="0"/>
              </a:rPr>
              <a:t>An example of calculating the saliency </a:t>
            </a:r>
            <a:r>
              <a:rPr lang="en-US" altLang="zh-CN" sz="2200" dirty="0" smtClean="0">
                <a:latin typeface="Times New Roman" panose="02020603050405020304" pitchFamily="18" charset="0"/>
                <a:cs typeface="Times New Roman" panose="02020603050405020304" pitchFamily="18" charset="0"/>
              </a:rPr>
              <a:t>score of </a:t>
            </a:r>
            <a:r>
              <a:rPr lang="en-US" altLang="zh-CN" sz="2200" dirty="0">
                <a:latin typeface="Times New Roman" panose="02020603050405020304" pitchFamily="18" charset="0"/>
                <a:cs typeface="Times New Roman" panose="02020603050405020304" pitchFamily="18" charset="0"/>
              </a:rPr>
              <a:t>each character (in the x-axis) from the </a:t>
            </a:r>
            <a:r>
              <a:rPr lang="en-US" altLang="zh-CN" sz="2200" dirty="0" smtClean="0">
                <a:latin typeface="Times New Roman" panose="02020603050405020304" pitchFamily="18" charset="0"/>
                <a:cs typeface="Times New Roman" panose="02020603050405020304" pitchFamily="18" charset="0"/>
              </a:rPr>
              <a:t>attention matrix</a:t>
            </a:r>
            <a:r>
              <a:rPr lang="en-US" altLang="zh-CN" sz="2200" dirty="0">
                <a:latin typeface="Times New Roman" panose="02020603050405020304" pitchFamily="18" charset="0"/>
                <a:cs typeface="Times New Roman" panose="02020603050405020304" pitchFamily="18" charset="0"/>
              </a:rPr>
              <a:t> </a:t>
            </a:r>
            <a:r>
              <a:rPr lang="en-US" altLang="zh-CN" sz="2200" dirty="0" smtClean="0">
                <a:latin typeface="Times New Roman" panose="02020603050405020304" pitchFamily="18" charset="0"/>
                <a:cs typeface="Times New Roman" panose="02020603050405020304" pitchFamily="18" charset="0"/>
              </a:rPr>
              <a:t>(0:black</a:t>
            </a:r>
            <a:r>
              <a:rPr lang="en-US" altLang="zh-CN" sz="2200" dirty="0">
                <a:latin typeface="Times New Roman" panose="02020603050405020304" pitchFamily="18" charset="0"/>
                <a:cs typeface="Times New Roman" panose="02020603050405020304" pitchFamily="18" charset="0"/>
              </a:rPr>
              <a:t>, 1:white), in the naive Salient-Clue. </a:t>
            </a:r>
            <a:r>
              <a:rPr lang="en-US" altLang="zh-CN" sz="2200" dirty="0" smtClean="0">
                <a:latin typeface="Times New Roman" panose="02020603050405020304" pitchFamily="18" charset="0"/>
                <a:cs typeface="Times New Roman" panose="02020603050405020304" pitchFamily="18" charset="0"/>
              </a:rPr>
              <a:t>The scores </a:t>
            </a:r>
            <a:r>
              <a:rPr lang="en-US" altLang="zh-CN" sz="2200" dirty="0">
                <a:latin typeface="Times New Roman" panose="02020603050405020304" pitchFamily="18" charset="0"/>
                <a:cs typeface="Times New Roman" panose="02020603050405020304" pitchFamily="18" charset="0"/>
              </a:rPr>
              <a:t>are normalized to interval [0,1] here.</a:t>
            </a:r>
            <a:endParaRPr lang="zh-CN" altLang="en-US"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7802888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978522" y="60512"/>
            <a:ext cx="7758953" cy="677108"/>
          </a:xfrm>
          <a:prstGeom prst="rect">
            <a:avLst/>
          </a:prstGeom>
          <a:noFill/>
        </p:spPr>
        <p:txBody>
          <a:bodyPr wrap="square" rtlCol="0">
            <a:spAutoFit/>
          </a:bodyPr>
          <a:lstStyle/>
          <a:p>
            <a:r>
              <a:rPr lang="zh-CN" altLang="en-US" sz="3800" dirty="0">
                <a:latin typeface="黑体" panose="02010609060101010101" pitchFamily="49" charset="-122"/>
              </a:rPr>
              <a:t>基于显著性上下文机制的诗歌</a:t>
            </a:r>
            <a:r>
              <a:rPr lang="zh-CN" altLang="en-US" sz="3800" dirty="0" smtClean="0">
                <a:latin typeface="黑体" panose="02010609060101010101" pitchFamily="49" charset="-122"/>
              </a:rPr>
              <a:t>生成</a:t>
            </a:r>
            <a:endParaRPr lang="x-none" altLang="zh-CN" sz="3800" dirty="0">
              <a:latin typeface="黑体" panose="02010609060101010101" pitchFamily="49" charset="-122"/>
            </a:endParaRPr>
          </a:p>
        </p:txBody>
      </p:sp>
      <p:pic>
        <p:nvPicPr>
          <p:cNvPr id="2" name="图片 1"/>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642526" y="1044882"/>
            <a:ext cx="3905660" cy="3356043"/>
          </a:xfrm>
          <a:prstGeom prst="rect">
            <a:avLst/>
          </a:prstGeom>
        </p:spPr>
      </p:pic>
      <mc:AlternateContent xmlns:mc="http://schemas.openxmlformats.org/markup-compatibility/2006" xmlns:a14="http://schemas.microsoft.com/office/drawing/2010/main">
        <mc:Choice Requires="a14">
          <p:sp>
            <p:nvSpPr>
              <p:cNvPr id="3" name="文本框 2"/>
              <p:cNvSpPr txBox="1"/>
              <p:nvPr/>
            </p:nvSpPr>
            <p:spPr>
              <a:xfrm>
                <a:off x="454458" y="4400925"/>
                <a:ext cx="4435313" cy="2246769"/>
              </a:xfrm>
              <a:prstGeom prst="rect">
                <a:avLst/>
              </a:prstGeom>
              <a:noFill/>
            </p:spPr>
            <p:txBody>
              <a:bodyPr wrap="square" rtlCol="0">
                <a:spAutoFit/>
              </a:bodyPr>
              <a:lstStyle/>
              <a:p>
                <a:r>
                  <a:rPr lang="en-US" altLang="zh-CN" sz="2000" dirty="0" smtClean="0">
                    <a:latin typeface="Times New Roman" panose="02020603050405020304" pitchFamily="18" charset="0"/>
                    <a:cs typeface="Times New Roman" panose="02020603050405020304" pitchFamily="18" charset="0"/>
                  </a:rPr>
                  <a:t>A graphical illustration of the proposed Salient-Clue </a:t>
                </a:r>
                <a:r>
                  <a:rPr lang="en-US" altLang="zh-CN" sz="2000" dirty="0">
                    <a:latin typeface="Times New Roman" panose="02020603050405020304" pitchFamily="18" charset="0"/>
                    <a:cs typeface="Times New Roman" panose="02020603050405020304" pitchFamily="18" charset="0"/>
                  </a:rPr>
                  <a:t>mechanism. </a:t>
                </a:r>
                <a14:m>
                  <m:oMath xmlns:m="http://schemas.openxmlformats.org/officeDocument/2006/math">
                    <m:sSub>
                      <m:sSubPr>
                        <m:ctrlPr>
                          <a:rPr lang="en-US" altLang="zh-CN" sz="2000" i="1" smtClean="0">
                            <a:latin typeface="Cambria Math" panose="02040503050406030204" pitchFamily="18" charset="0"/>
                            <a:cs typeface="Times New Roman" panose="02020603050405020304" pitchFamily="18" charset="0"/>
                          </a:rPr>
                        </m:ctrlPr>
                      </m:sSubPr>
                      <m:e>
                        <m:r>
                          <a:rPr lang="en-US" altLang="zh-CN" sz="2000" b="0" i="1" smtClean="0">
                            <a:latin typeface="Cambria Math" panose="02040503050406030204" pitchFamily="18" charset="0"/>
                            <a:cs typeface="Times New Roman" panose="02020603050405020304" pitchFamily="18" charset="0"/>
                          </a:rPr>
                          <m:t>𝑣</m:t>
                        </m:r>
                      </m:e>
                      <m:sub>
                        <m:r>
                          <a:rPr lang="en-US" altLang="zh-CN" sz="2000" b="0" i="1" smtClean="0">
                            <a:latin typeface="Cambria Math" panose="02040503050406030204" pitchFamily="18" charset="0"/>
                            <a:cs typeface="Times New Roman" panose="02020603050405020304" pitchFamily="18" charset="0"/>
                          </a:rPr>
                          <m:t>𝑖</m:t>
                        </m:r>
                      </m:sub>
                    </m:sSub>
                  </m:oMath>
                </a14:m>
                <a:r>
                  <a:rPr lang="en-US" altLang="zh-CN" sz="2000" dirty="0" smtClean="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is the salient-clue </a:t>
                </a:r>
                <a:r>
                  <a:rPr lang="en-US" altLang="zh-CN" sz="2000" dirty="0" smtClean="0">
                    <a:latin typeface="Times New Roman" panose="02020603050405020304" pitchFamily="18" charset="0"/>
                    <a:cs typeface="Times New Roman" panose="02020603050405020304" pitchFamily="18" charset="0"/>
                  </a:rPr>
                  <a:t>vector and </a:t>
                </a:r>
                <a14:m>
                  <m:oMath xmlns:m="http://schemas.openxmlformats.org/officeDocument/2006/math">
                    <m:r>
                      <a:rPr lang="en-US" altLang="zh-CN" sz="2000" b="0" i="1" smtClean="0">
                        <a:latin typeface="Cambria Math" panose="02040503050406030204" pitchFamily="18" charset="0"/>
                        <a:cs typeface="Times New Roman" panose="02020603050405020304" pitchFamily="18" charset="0"/>
                      </a:rPr>
                      <m:t>𝑒</m:t>
                    </m:r>
                  </m:oMath>
                </a14:m>
                <a:r>
                  <a:rPr lang="en-US" altLang="zh-CN" sz="2000" dirty="0" smtClean="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is </a:t>
                </a:r>
                <a:r>
                  <a:rPr lang="en-US" altLang="zh-CN" sz="2000" dirty="0" smtClean="0">
                    <a:latin typeface="Times New Roman" panose="02020603050405020304" pitchFamily="18" charset="0"/>
                    <a:cs typeface="Times New Roman" panose="02020603050405020304" pitchFamily="18" charset="0"/>
                  </a:rPr>
                  <a:t>the extension </a:t>
                </a:r>
                <a:r>
                  <a:rPr lang="en-US" altLang="zh-CN" sz="2000" dirty="0">
                    <a:latin typeface="Times New Roman" panose="02020603050405020304" pitchFamily="18" charset="0"/>
                    <a:cs typeface="Times New Roman" panose="02020603050405020304" pitchFamily="18" charset="0"/>
                  </a:rPr>
                  <a:t>vector. We design two </a:t>
                </a:r>
                <a:r>
                  <a:rPr lang="en-US" altLang="zh-CN" sz="2000" dirty="0" smtClean="0">
                    <a:latin typeface="Times New Roman" panose="02020603050405020304" pitchFamily="18" charset="0"/>
                    <a:cs typeface="Times New Roman" panose="02020603050405020304" pitchFamily="18" charset="0"/>
                  </a:rPr>
                  <a:t>strategies for </a:t>
                </a:r>
                <a:r>
                  <a:rPr lang="en-US" altLang="zh-CN" sz="2000" dirty="0">
                    <a:latin typeface="Times New Roman" panose="02020603050405020304" pitchFamily="18" charset="0"/>
                    <a:cs typeface="Times New Roman" panose="02020603050405020304" pitchFamily="18" charset="0"/>
                  </a:rPr>
                  <a:t>updating the salient clue. SDU: </a:t>
                </a:r>
                <a14:m>
                  <m:oMath xmlns:m="http://schemas.openxmlformats.org/officeDocument/2006/math">
                    <m:sSub>
                      <m:sSubPr>
                        <m:ctrlPr>
                          <a:rPr lang="en-US" altLang="zh-CN" sz="2000" i="1">
                            <a:latin typeface="Cambria Math" panose="02040503050406030204" pitchFamily="18" charset="0"/>
                            <a:cs typeface="Times New Roman" panose="02020603050405020304" pitchFamily="18" charset="0"/>
                          </a:rPr>
                        </m:ctrlPr>
                      </m:sSubPr>
                      <m:e>
                        <m:r>
                          <a:rPr lang="en-US" altLang="zh-CN" sz="2000" i="1">
                            <a:latin typeface="Cambria Math" panose="02040503050406030204" pitchFamily="18" charset="0"/>
                            <a:cs typeface="Times New Roman" panose="02020603050405020304" pitchFamily="18" charset="0"/>
                          </a:rPr>
                          <m:t>𝑣</m:t>
                        </m:r>
                      </m:e>
                      <m:sub>
                        <m:r>
                          <a:rPr lang="en-US" altLang="zh-CN" sz="2000" i="1">
                            <a:latin typeface="Cambria Math" panose="02040503050406030204" pitchFamily="18" charset="0"/>
                            <a:cs typeface="Times New Roman" panose="02020603050405020304" pitchFamily="18" charset="0"/>
                          </a:rPr>
                          <m:t>𝑖</m:t>
                        </m:r>
                      </m:sub>
                    </m:sSub>
                  </m:oMath>
                </a14:m>
                <a:r>
                  <a:rPr lang="en-US" altLang="zh-CN" sz="2000" dirty="0" smtClean="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is kept </a:t>
                </a:r>
                <a:r>
                  <a:rPr lang="en-US" altLang="zh-CN" sz="2000" dirty="0" smtClean="0">
                    <a:latin typeface="Times New Roman" panose="02020603050405020304" pitchFamily="18" charset="0"/>
                    <a:cs typeface="Times New Roman" panose="02020603050405020304" pitchFamily="18" charset="0"/>
                  </a:rPr>
                  <a:t>at the </a:t>
                </a:r>
                <a:r>
                  <a:rPr lang="en-US" altLang="zh-CN" sz="2000" dirty="0">
                    <a:latin typeface="Times New Roman" panose="02020603050405020304" pitchFamily="18" charset="0"/>
                    <a:cs typeface="Times New Roman" panose="02020603050405020304" pitchFamily="18" charset="0"/>
                  </a:rPr>
                  <a:t>same size; </a:t>
                </a:r>
                <a:r>
                  <a:rPr lang="en-US" altLang="zh-CN" sz="2000" dirty="0" smtClean="0">
                    <a:latin typeface="Times New Roman" panose="02020603050405020304" pitchFamily="18" charset="0"/>
                    <a:cs typeface="Times New Roman" panose="02020603050405020304" pitchFamily="18" charset="0"/>
                  </a:rPr>
                  <a:t>SSI: the </a:t>
                </a:r>
                <a:r>
                  <a:rPr lang="en-US" altLang="zh-CN" sz="2000" dirty="0">
                    <a:latin typeface="Times New Roman" panose="02020603050405020304" pitchFamily="18" charset="0"/>
                    <a:cs typeface="Times New Roman" panose="02020603050405020304" pitchFamily="18" charset="0"/>
                  </a:rPr>
                  <a:t>size of </a:t>
                </a:r>
                <a14:m>
                  <m:oMath xmlns:m="http://schemas.openxmlformats.org/officeDocument/2006/math">
                    <m:sSub>
                      <m:sSubPr>
                        <m:ctrlPr>
                          <a:rPr lang="en-US" altLang="zh-CN" sz="2000" i="1">
                            <a:latin typeface="Cambria Math" panose="02040503050406030204" pitchFamily="18" charset="0"/>
                            <a:cs typeface="Times New Roman" panose="02020603050405020304" pitchFamily="18" charset="0"/>
                          </a:rPr>
                        </m:ctrlPr>
                      </m:sSubPr>
                      <m:e>
                        <m:r>
                          <a:rPr lang="en-US" altLang="zh-CN" sz="2000" i="1">
                            <a:latin typeface="Cambria Math" panose="02040503050406030204" pitchFamily="18" charset="0"/>
                            <a:cs typeface="Times New Roman" panose="02020603050405020304" pitchFamily="18" charset="0"/>
                          </a:rPr>
                          <m:t>𝑣</m:t>
                        </m:r>
                      </m:e>
                      <m:sub>
                        <m:r>
                          <a:rPr lang="en-US" altLang="zh-CN" sz="2000" i="1">
                            <a:latin typeface="Cambria Math" panose="02040503050406030204" pitchFamily="18" charset="0"/>
                            <a:cs typeface="Times New Roman" panose="02020603050405020304" pitchFamily="18" charset="0"/>
                          </a:rPr>
                          <m:t>𝑖</m:t>
                        </m:r>
                      </m:sub>
                    </m:sSub>
                  </m:oMath>
                </a14:m>
                <a:r>
                  <a:rPr lang="en-US" altLang="zh-CN" sz="2000" dirty="0" smtClean="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increases during </a:t>
                </a:r>
                <a:r>
                  <a:rPr lang="en-US" altLang="zh-CN" sz="2000" dirty="0" smtClean="0">
                    <a:latin typeface="Times New Roman" panose="02020603050405020304" pitchFamily="18" charset="0"/>
                    <a:cs typeface="Times New Roman" panose="02020603050405020304" pitchFamily="18" charset="0"/>
                  </a:rPr>
                  <a:t>the generation process.</a:t>
                </a:r>
                <a:endParaRPr lang="zh-CN" altLang="en-US" sz="2000" dirty="0">
                  <a:latin typeface="Times New Roman" panose="02020603050405020304" pitchFamily="18" charset="0"/>
                  <a:cs typeface="Times New Roman" panose="02020603050405020304" pitchFamily="18" charset="0"/>
                </a:endParaRPr>
              </a:p>
            </p:txBody>
          </p:sp>
        </mc:Choice>
        <mc:Fallback xmlns="">
          <p:sp>
            <p:nvSpPr>
              <p:cNvPr id="3" name="文本框 2"/>
              <p:cNvSpPr txBox="1">
                <a:spLocks noRot="1" noChangeAspect="1" noMove="1" noResize="1" noEditPoints="1" noAdjustHandles="1" noChangeArrowheads="1" noChangeShapeType="1" noTextEdit="1"/>
              </p:cNvSpPr>
              <p:nvPr/>
            </p:nvSpPr>
            <p:spPr>
              <a:xfrm>
                <a:off x="454458" y="4400925"/>
                <a:ext cx="4435313" cy="2246769"/>
              </a:xfrm>
              <a:prstGeom prst="rect">
                <a:avLst/>
              </a:prstGeom>
              <a:blipFill>
                <a:blip r:embed="rId3"/>
                <a:stretch>
                  <a:fillRect l="-1513" t="-1626" r="-1788" b="-3794"/>
                </a:stretch>
              </a:blipFill>
            </p:spPr>
            <p:txBody>
              <a:bodyPr/>
              <a:lstStyle/>
              <a:p>
                <a:r>
                  <a:rPr lang="zh-CN" altLang="en-US">
                    <a:noFill/>
                  </a:rPr>
                  <a:t> </a:t>
                </a:r>
              </a:p>
            </p:txBody>
          </p:sp>
        </mc:Fallback>
      </mc:AlternateContent>
      <p:pic>
        <p:nvPicPr>
          <p:cNvPr id="5" name="图片 4"/>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6345499" y="737620"/>
            <a:ext cx="4067218" cy="4458393"/>
          </a:xfrm>
          <a:prstGeom prst="rect">
            <a:avLst/>
          </a:prstGeom>
        </p:spPr>
      </p:pic>
      <p:sp>
        <p:nvSpPr>
          <p:cNvPr id="13" name="文本框 12"/>
          <p:cNvSpPr txBox="1"/>
          <p:nvPr/>
        </p:nvSpPr>
        <p:spPr>
          <a:xfrm>
            <a:off x="5616834" y="5269415"/>
            <a:ext cx="6175773" cy="1446550"/>
          </a:xfrm>
          <a:prstGeom prst="rect">
            <a:avLst/>
          </a:prstGeom>
          <a:noFill/>
        </p:spPr>
        <p:txBody>
          <a:bodyPr wrap="square" rtlCol="0">
            <a:spAutoFit/>
          </a:bodyPr>
          <a:lstStyle/>
          <a:p>
            <a:r>
              <a:rPr lang="en-US" altLang="zh-CN" sz="2200" dirty="0">
                <a:latin typeface="Times New Roman" panose="02020603050405020304" pitchFamily="18" charset="0"/>
                <a:cs typeface="Times New Roman" panose="02020603050405020304" pitchFamily="18" charset="0"/>
              </a:rPr>
              <a:t>An example of calculating the saliency </a:t>
            </a:r>
            <a:r>
              <a:rPr lang="en-US" altLang="zh-CN" sz="2200" dirty="0" smtClean="0">
                <a:latin typeface="Times New Roman" panose="02020603050405020304" pitchFamily="18" charset="0"/>
                <a:cs typeface="Times New Roman" panose="02020603050405020304" pitchFamily="18" charset="0"/>
              </a:rPr>
              <a:t>score of </a:t>
            </a:r>
            <a:r>
              <a:rPr lang="en-US" altLang="zh-CN" sz="2200" dirty="0">
                <a:latin typeface="Times New Roman" panose="02020603050405020304" pitchFamily="18" charset="0"/>
                <a:cs typeface="Times New Roman" panose="02020603050405020304" pitchFamily="18" charset="0"/>
              </a:rPr>
              <a:t>each character (in the x-axis) from the </a:t>
            </a:r>
            <a:r>
              <a:rPr lang="en-US" altLang="zh-CN" sz="2200" dirty="0" smtClean="0">
                <a:latin typeface="Times New Roman" panose="02020603050405020304" pitchFamily="18" charset="0"/>
                <a:cs typeface="Times New Roman" panose="02020603050405020304" pitchFamily="18" charset="0"/>
              </a:rPr>
              <a:t>attention matrix</a:t>
            </a:r>
            <a:r>
              <a:rPr lang="en-US" altLang="zh-CN" sz="2200" dirty="0">
                <a:latin typeface="Times New Roman" panose="02020603050405020304" pitchFamily="18" charset="0"/>
                <a:cs typeface="Times New Roman" panose="02020603050405020304" pitchFamily="18" charset="0"/>
              </a:rPr>
              <a:t> </a:t>
            </a:r>
            <a:r>
              <a:rPr lang="en-US" altLang="zh-CN" sz="2200" dirty="0" smtClean="0">
                <a:latin typeface="Times New Roman" panose="02020603050405020304" pitchFamily="18" charset="0"/>
                <a:cs typeface="Times New Roman" panose="02020603050405020304" pitchFamily="18" charset="0"/>
              </a:rPr>
              <a:t>(0:black</a:t>
            </a:r>
            <a:r>
              <a:rPr lang="en-US" altLang="zh-CN" sz="2200" dirty="0">
                <a:latin typeface="Times New Roman" panose="02020603050405020304" pitchFamily="18" charset="0"/>
                <a:cs typeface="Times New Roman" panose="02020603050405020304" pitchFamily="18" charset="0"/>
              </a:rPr>
              <a:t>, 1:white), in the naive Salient-Clue. </a:t>
            </a:r>
            <a:r>
              <a:rPr lang="en-US" altLang="zh-CN" sz="2200" dirty="0" smtClean="0">
                <a:latin typeface="Times New Roman" panose="02020603050405020304" pitchFamily="18" charset="0"/>
                <a:cs typeface="Times New Roman" panose="02020603050405020304" pitchFamily="18" charset="0"/>
              </a:rPr>
              <a:t>The scores </a:t>
            </a:r>
            <a:r>
              <a:rPr lang="en-US" altLang="zh-CN" sz="2200" dirty="0">
                <a:latin typeface="Times New Roman" panose="02020603050405020304" pitchFamily="18" charset="0"/>
                <a:cs typeface="Times New Roman" panose="02020603050405020304" pitchFamily="18" charset="0"/>
              </a:rPr>
              <a:t>are normalized to interval [0,1] here.</a:t>
            </a:r>
            <a:endParaRPr lang="zh-CN" altLang="en-US"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8424279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978522" y="60512"/>
            <a:ext cx="7758953" cy="677108"/>
          </a:xfrm>
          <a:prstGeom prst="rect">
            <a:avLst/>
          </a:prstGeom>
          <a:noFill/>
        </p:spPr>
        <p:txBody>
          <a:bodyPr wrap="square" rtlCol="0">
            <a:spAutoFit/>
          </a:bodyPr>
          <a:lstStyle/>
          <a:p>
            <a:r>
              <a:rPr lang="zh-CN" altLang="en-US" sz="3800" dirty="0">
                <a:latin typeface="黑体" panose="02010609060101010101" pitchFamily="49" charset="-122"/>
              </a:rPr>
              <a:t>基于显著性上下文机制的诗歌</a:t>
            </a:r>
            <a:r>
              <a:rPr lang="zh-CN" altLang="en-US" sz="3800" dirty="0" smtClean="0">
                <a:latin typeface="黑体" panose="02010609060101010101" pitchFamily="49" charset="-122"/>
              </a:rPr>
              <a:t>生成</a:t>
            </a:r>
            <a:endParaRPr lang="x-none" altLang="zh-CN" sz="3800" dirty="0">
              <a:latin typeface="黑体" panose="02010609060101010101" pitchFamily="49" charset="-122"/>
            </a:endParaRPr>
          </a:p>
        </p:txBody>
      </p:sp>
      <p:pic>
        <p:nvPicPr>
          <p:cNvPr id="2" name="图片 1"/>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642526" y="1044882"/>
            <a:ext cx="3905660" cy="3356043"/>
          </a:xfrm>
          <a:prstGeom prst="rect">
            <a:avLst/>
          </a:prstGeom>
        </p:spPr>
      </p:pic>
      <mc:AlternateContent xmlns:mc="http://schemas.openxmlformats.org/markup-compatibility/2006" xmlns:a14="http://schemas.microsoft.com/office/drawing/2010/main">
        <mc:Choice Requires="a14">
          <p:sp>
            <p:nvSpPr>
              <p:cNvPr id="3" name="文本框 2"/>
              <p:cNvSpPr txBox="1"/>
              <p:nvPr/>
            </p:nvSpPr>
            <p:spPr>
              <a:xfrm>
                <a:off x="454458" y="4400925"/>
                <a:ext cx="4435313" cy="2246769"/>
              </a:xfrm>
              <a:prstGeom prst="rect">
                <a:avLst/>
              </a:prstGeom>
              <a:noFill/>
            </p:spPr>
            <p:txBody>
              <a:bodyPr wrap="square" rtlCol="0">
                <a:spAutoFit/>
              </a:bodyPr>
              <a:lstStyle/>
              <a:p>
                <a:r>
                  <a:rPr lang="en-US" altLang="zh-CN" sz="2000" dirty="0" smtClean="0">
                    <a:latin typeface="Times New Roman" panose="02020603050405020304" pitchFamily="18" charset="0"/>
                    <a:cs typeface="Times New Roman" panose="02020603050405020304" pitchFamily="18" charset="0"/>
                  </a:rPr>
                  <a:t>A graphical illustration of the proposed Salient-Clue </a:t>
                </a:r>
                <a:r>
                  <a:rPr lang="en-US" altLang="zh-CN" sz="2000" dirty="0">
                    <a:latin typeface="Times New Roman" panose="02020603050405020304" pitchFamily="18" charset="0"/>
                    <a:cs typeface="Times New Roman" panose="02020603050405020304" pitchFamily="18" charset="0"/>
                  </a:rPr>
                  <a:t>mechanism. </a:t>
                </a:r>
                <a14:m>
                  <m:oMath xmlns:m="http://schemas.openxmlformats.org/officeDocument/2006/math">
                    <m:sSub>
                      <m:sSubPr>
                        <m:ctrlPr>
                          <a:rPr lang="en-US" altLang="zh-CN" sz="2000" i="1" smtClean="0">
                            <a:latin typeface="Cambria Math" panose="02040503050406030204" pitchFamily="18" charset="0"/>
                            <a:cs typeface="Times New Roman" panose="02020603050405020304" pitchFamily="18" charset="0"/>
                          </a:rPr>
                        </m:ctrlPr>
                      </m:sSubPr>
                      <m:e>
                        <m:r>
                          <a:rPr lang="en-US" altLang="zh-CN" sz="2000" b="0" i="1" smtClean="0">
                            <a:latin typeface="Cambria Math" panose="02040503050406030204" pitchFamily="18" charset="0"/>
                            <a:cs typeface="Times New Roman" panose="02020603050405020304" pitchFamily="18" charset="0"/>
                          </a:rPr>
                          <m:t>𝑣</m:t>
                        </m:r>
                      </m:e>
                      <m:sub>
                        <m:r>
                          <a:rPr lang="en-US" altLang="zh-CN" sz="2000" b="0" i="1" smtClean="0">
                            <a:latin typeface="Cambria Math" panose="02040503050406030204" pitchFamily="18" charset="0"/>
                            <a:cs typeface="Times New Roman" panose="02020603050405020304" pitchFamily="18" charset="0"/>
                          </a:rPr>
                          <m:t>𝑖</m:t>
                        </m:r>
                      </m:sub>
                    </m:sSub>
                  </m:oMath>
                </a14:m>
                <a:r>
                  <a:rPr lang="en-US" altLang="zh-CN" sz="2000" dirty="0" smtClean="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is the salient-clue </a:t>
                </a:r>
                <a:r>
                  <a:rPr lang="en-US" altLang="zh-CN" sz="2000" dirty="0" smtClean="0">
                    <a:latin typeface="Times New Roman" panose="02020603050405020304" pitchFamily="18" charset="0"/>
                    <a:cs typeface="Times New Roman" panose="02020603050405020304" pitchFamily="18" charset="0"/>
                  </a:rPr>
                  <a:t>vector and </a:t>
                </a:r>
                <a14:m>
                  <m:oMath xmlns:m="http://schemas.openxmlformats.org/officeDocument/2006/math">
                    <m:r>
                      <a:rPr lang="en-US" altLang="zh-CN" sz="2000" b="0" i="1" smtClean="0">
                        <a:latin typeface="Cambria Math" panose="02040503050406030204" pitchFamily="18" charset="0"/>
                        <a:cs typeface="Times New Roman" panose="02020603050405020304" pitchFamily="18" charset="0"/>
                      </a:rPr>
                      <m:t>𝑒</m:t>
                    </m:r>
                  </m:oMath>
                </a14:m>
                <a:r>
                  <a:rPr lang="en-US" altLang="zh-CN" sz="2000" dirty="0" smtClean="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is </a:t>
                </a:r>
                <a:r>
                  <a:rPr lang="en-US" altLang="zh-CN" sz="2000" dirty="0" smtClean="0">
                    <a:latin typeface="Times New Roman" panose="02020603050405020304" pitchFamily="18" charset="0"/>
                    <a:cs typeface="Times New Roman" panose="02020603050405020304" pitchFamily="18" charset="0"/>
                  </a:rPr>
                  <a:t>the extension </a:t>
                </a:r>
                <a:r>
                  <a:rPr lang="en-US" altLang="zh-CN" sz="2000" dirty="0">
                    <a:latin typeface="Times New Roman" panose="02020603050405020304" pitchFamily="18" charset="0"/>
                    <a:cs typeface="Times New Roman" panose="02020603050405020304" pitchFamily="18" charset="0"/>
                  </a:rPr>
                  <a:t>vector. We design two </a:t>
                </a:r>
                <a:r>
                  <a:rPr lang="en-US" altLang="zh-CN" sz="2000" dirty="0" smtClean="0">
                    <a:latin typeface="Times New Roman" panose="02020603050405020304" pitchFamily="18" charset="0"/>
                    <a:cs typeface="Times New Roman" panose="02020603050405020304" pitchFamily="18" charset="0"/>
                  </a:rPr>
                  <a:t>strategies for </a:t>
                </a:r>
                <a:r>
                  <a:rPr lang="en-US" altLang="zh-CN" sz="2000" dirty="0">
                    <a:latin typeface="Times New Roman" panose="02020603050405020304" pitchFamily="18" charset="0"/>
                    <a:cs typeface="Times New Roman" panose="02020603050405020304" pitchFamily="18" charset="0"/>
                  </a:rPr>
                  <a:t>updating the salient clue. SDU: </a:t>
                </a:r>
                <a14:m>
                  <m:oMath xmlns:m="http://schemas.openxmlformats.org/officeDocument/2006/math">
                    <m:sSub>
                      <m:sSubPr>
                        <m:ctrlPr>
                          <a:rPr lang="en-US" altLang="zh-CN" sz="2000" i="1">
                            <a:latin typeface="Cambria Math" panose="02040503050406030204" pitchFamily="18" charset="0"/>
                            <a:cs typeface="Times New Roman" panose="02020603050405020304" pitchFamily="18" charset="0"/>
                          </a:rPr>
                        </m:ctrlPr>
                      </m:sSubPr>
                      <m:e>
                        <m:r>
                          <a:rPr lang="en-US" altLang="zh-CN" sz="2000" i="1">
                            <a:latin typeface="Cambria Math" panose="02040503050406030204" pitchFamily="18" charset="0"/>
                            <a:cs typeface="Times New Roman" panose="02020603050405020304" pitchFamily="18" charset="0"/>
                          </a:rPr>
                          <m:t>𝑣</m:t>
                        </m:r>
                      </m:e>
                      <m:sub>
                        <m:r>
                          <a:rPr lang="en-US" altLang="zh-CN" sz="2000" i="1">
                            <a:latin typeface="Cambria Math" panose="02040503050406030204" pitchFamily="18" charset="0"/>
                            <a:cs typeface="Times New Roman" panose="02020603050405020304" pitchFamily="18" charset="0"/>
                          </a:rPr>
                          <m:t>𝑖</m:t>
                        </m:r>
                      </m:sub>
                    </m:sSub>
                  </m:oMath>
                </a14:m>
                <a:r>
                  <a:rPr lang="en-US" altLang="zh-CN" sz="2000" dirty="0" smtClean="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is kept </a:t>
                </a:r>
                <a:r>
                  <a:rPr lang="en-US" altLang="zh-CN" sz="2000" dirty="0" smtClean="0">
                    <a:latin typeface="Times New Roman" panose="02020603050405020304" pitchFamily="18" charset="0"/>
                    <a:cs typeface="Times New Roman" panose="02020603050405020304" pitchFamily="18" charset="0"/>
                  </a:rPr>
                  <a:t>at the </a:t>
                </a:r>
                <a:r>
                  <a:rPr lang="en-US" altLang="zh-CN" sz="2000" dirty="0">
                    <a:latin typeface="Times New Roman" panose="02020603050405020304" pitchFamily="18" charset="0"/>
                    <a:cs typeface="Times New Roman" panose="02020603050405020304" pitchFamily="18" charset="0"/>
                  </a:rPr>
                  <a:t>same size; </a:t>
                </a:r>
                <a:r>
                  <a:rPr lang="en-US" altLang="zh-CN" sz="2000" dirty="0" smtClean="0">
                    <a:latin typeface="Times New Roman" panose="02020603050405020304" pitchFamily="18" charset="0"/>
                    <a:cs typeface="Times New Roman" panose="02020603050405020304" pitchFamily="18" charset="0"/>
                  </a:rPr>
                  <a:t>SSI: the </a:t>
                </a:r>
                <a:r>
                  <a:rPr lang="en-US" altLang="zh-CN" sz="2000" dirty="0">
                    <a:latin typeface="Times New Roman" panose="02020603050405020304" pitchFamily="18" charset="0"/>
                    <a:cs typeface="Times New Roman" panose="02020603050405020304" pitchFamily="18" charset="0"/>
                  </a:rPr>
                  <a:t>size of </a:t>
                </a:r>
                <a14:m>
                  <m:oMath xmlns:m="http://schemas.openxmlformats.org/officeDocument/2006/math">
                    <m:sSub>
                      <m:sSubPr>
                        <m:ctrlPr>
                          <a:rPr lang="en-US" altLang="zh-CN" sz="2000" i="1">
                            <a:latin typeface="Cambria Math" panose="02040503050406030204" pitchFamily="18" charset="0"/>
                            <a:cs typeface="Times New Roman" panose="02020603050405020304" pitchFamily="18" charset="0"/>
                          </a:rPr>
                        </m:ctrlPr>
                      </m:sSubPr>
                      <m:e>
                        <m:r>
                          <a:rPr lang="en-US" altLang="zh-CN" sz="2000" i="1">
                            <a:latin typeface="Cambria Math" panose="02040503050406030204" pitchFamily="18" charset="0"/>
                            <a:cs typeface="Times New Roman" panose="02020603050405020304" pitchFamily="18" charset="0"/>
                          </a:rPr>
                          <m:t>𝑣</m:t>
                        </m:r>
                      </m:e>
                      <m:sub>
                        <m:r>
                          <a:rPr lang="en-US" altLang="zh-CN" sz="2000" i="1">
                            <a:latin typeface="Cambria Math" panose="02040503050406030204" pitchFamily="18" charset="0"/>
                            <a:cs typeface="Times New Roman" panose="02020603050405020304" pitchFamily="18" charset="0"/>
                          </a:rPr>
                          <m:t>𝑖</m:t>
                        </m:r>
                      </m:sub>
                    </m:sSub>
                  </m:oMath>
                </a14:m>
                <a:r>
                  <a:rPr lang="en-US" altLang="zh-CN" sz="2000" dirty="0" smtClean="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increases during </a:t>
                </a:r>
                <a:r>
                  <a:rPr lang="en-US" altLang="zh-CN" sz="2000" dirty="0" smtClean="0">
                    <a:latin typeface="Times New Roman" panose="02020603050405020304" pitchFamily="18" charset="0"/>
                    <a:cs typeface="Times New Roman" panose="02020603050405020304" pitchFamily="18" charset="0"/>
                  </a:rPr>
                  <a:t>the generation process.</a:t>
                </a:r>
                <a:endParaRPr lang="zh-CN" altLang="en-US" sz="2000" dirty="0">
                  <a:latin typeface="Times New Roman" panose="02020603050405020304" pitchFamily="18" charset="0"/>
                  <a:cs typeface="Times New Roman" panose="02020603050405020304" pitchFamily="18" charset="0"/>
                </a:endParaRPr>
              </a:p>
            </p:txBody>
          </p:sp>
        </mc:Choice>
        <mc:Fallback xmlns="">
          <p:sp>
            <p:nvSpPr>
              <p:cNvPr id="3" name="文本框 2"/>
              <p:cNvSpPr txBox="1">
                <a:spLocks noRot="1" noChangeAspect="1" noMove="1" noResize="1" noEditPoints="1" noAdjustHandles="1" noChangeArrowheads="1" noChangeShapeType="1" noTextEdit="1"/>
              </p:cNvSpPr>
              <p:nvPr/>
            </p:nvSpPr>
            <p:spPr>
              <a:xfrm>
                <a:off x="454458" y="4400925"/>
                <a:ext cx="4435313" cy="2246769"/>
              </a:xfrm>
              <a:prstGeom prst="rect">
                <a:avLst/>
              </a:prstGeom>
              <a:blipFill>
                <a:blip r:embed="rId3"/>
                <a:stretch>
                  <a:fillRect l="-1513" t="-1626" r="-1788" b="-3794"/>
                </a:stretch>
              </a:blipFill>
            </p:spPr>
            <p:txBody>
              <a:bodyPr/>
              <a:lstStyle/>
              <a:p>
                <a:r>
                  <a:rPr lang="zh-CN" altLang="en-US">
                    <a:noFill/>
                  </a:rPr>
                  <a:t> </a:t>
                </a:r>
              </a:p>
            </p:txBody>
          </p:sp>
        </mc:Fallback>
      </mc:AlternateContent>
      <p:pic>
        <p:nvPicPr>
          <p:cNvPr id="11" name="图片 10"/>
          <p:cNvPicPr>
            <a:picLocks noChangeAspect="1"/>
          </p:cNvPicPr>
          <p:nvPr/>
        </p:nvPicPr>
        <p:blipFill rotWithShape="1">
          <a:blip r:embed="rId4" cstate="hqprint">
            <a:extLst>
              <a:ext uri="{28A0092B-C50C-407E-A947-70E740481C1C}">
                <a14:useLocalDpi xmlns:a14="http://schemas.microsoft.com/office/drawing/2010/main" val="0"/>
              </a:ext>
            </a:extLst>
          </a:blip>
          <a:srcRect b="73357"/>
          <a:stretch/>
        </p:blipFill>
        <p:spPr>
          <a:xfrm>
            <a:off x="5767404" y="5585517"/>
            <a:ext cx="4736607" cy="764625"/>
          </a:xfrm>
          <a:prstGeom prst="rect">
            <a:avLst/>
          </a:prstGeom>
        </p:spPr>
      </p:pic>
      <p:pic>
        <p:nvPicPr>
          <p:cNvPr id="5" name="图片 4"/>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5659283" y="876590"/>
            <a:ext cx="4600403" cy="4837537"/>
          </a:xfrm>
          <a:prstGeom prst="rect">
            <a:avLst/>
          </a:prstGeom>
        </p:spPr>
      </p:pic>
      <p:sp>
        <p:nvSpPr>
          <p:cNvPr id="6" name="文本框 5"/>
          <p:cNvSpPr txBox="1"/>
          <p:nvPr/>
        </p:nvSpPr>
        <p:spPr>
          <a:xfrm>
            <a:off x="10504011" y="5843081"/>
            <a:ext cx="726332" cy="461665"/>
          </a:xfrm>
          <a:prstGeom prst="rect">
            <a:avLst/>
          </a:prstGeom>
          <a:noFill/>
        </p:spPr>
        <p:txBody>
          <a:bodyPr wrap="square" rtlCol="0">
            <a:spAutoFit/>
          </a:bodyPr>
          <a:lstStyle/>
          <a:p>
            <a:r>
              <a:rPr lang="en-US" altLang="zh-CN" sz="2400" dirty="0" smtClean="0">
                <a:latin typeface="Times New Roman" panose="02020603050405020304" pitchFamily="18" charset="0"/>
                <a:cs typeface="Times New Roman" panose="02020603050405020304" pitchFamily="18" charset="0"/>
              </a:rPr>
              <a:t>(4)</a:t>
            </a:r>
            <a:endParaRPr lang="zh-CN" alt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4230748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978522" y="60512"/>
            <a:ext cx="7758953" cy="677108"/>
          </a:xfrm>
          <a:prstGeom prst="rect">
            <a:avLst/>
          </a:prstGeom>
          <a:noFill/>
        </p:spPr>
        <p:txBody>
          <a:bodyPr wrap="square" rtlCol="0">
            <a:spAutoFit/>
          </a:bodyPr>
          <a:lstStyle/>
          <a:p>
            <a:r>
              <a:rPr lang="zh-CN" altLang="en-US" sz="3800" dirty="0">
                <a:latin typeface="黑体" panose="02010609060101010101" pitchFamily="49" charset="-122"/>
              </a:rPr>
              <a:t>基于显著性上下文机制的诗歌</a:t>
            </a:r>
            <a:r>
              <a:rPr lang="zh-CN" altLang="en-US" sz="3800" dirty="0" smtClean="0">
                <a:latin typeface="黑体" panose="02010609060101010101" pitchFamily="49" charset="-122"/>
              </a:rPr>
              <a:t>生成</a:t>
            </a:r>
            <a:endParaRPr lang="x-none" altLang="zh-CN" sz="3800" dirty="0">
              <a:latin typeface="黑体" panose="02010609060101010101" pitchFamily="49" charset="-122"/>
            </a:endParaRPr>
          </a:p>
        </p:txBody>
      </p:sp>
      <p:pic>
        <p:nvPicPr>
          <p:cNvPr id="2" name="图片 1"/>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642526" y="1044882"/>
            <a:ext cx="3905660" cy="3356043"/>
          </a:xfrm>
          <a:prstGeom prst="rect">
            <a:avLst/>
          </a:prstGeom>
        </p:spPr>
      </p:pic>
      <mc:AlternateContent xmlns:mc="http://schemas.openxmlformats.org/markup-compatibility/2006" xmlns:a14="http://schemas.microsoft.com/office/drawing/2010/main">
        <mc:Choice Requires="a14">
          <p:sp>
            <p:nvSpPr>
              <p:cNvPr id="3" name="文本框 2"/>
              <p:cNvSpPr txBox="1"/>
              <p:nvPr/>
            </p:nvSpPr>
            <p:spPr>
              <a:xfrm>
                <a:off x="454458" y="4400925"/>
                <a:ext cx="4435313" cy="2246769"/>
              </a:xfrm>
              <a:prstGeom prst="rect">
                <a:avLst/>
              </a:prstGeom>
              <a:noFill/>
            </p:spPr>
            <p:txBody>
              <a:bodyPr wrap="square" rtlCol="0">
                <a:spAutoFit/>
              </a:bodyPr>
              <a:lstStyle/>
              <a:p>
                <a:r>
                  <a:rPr lang="en-US" altLang="zh-CN" sz="2000" dirty="0" smtClean="0">
                    <a:latin typeface="Times New Roman" panose="02020603050405020304" pitchFamily="18" charset="0"/>
                    <a:cs typeface="Times New Roman" panose="02020603050405020304" pitchFamily="18" charset="0"/>
                  </a:rPr>
                  <a:t>A graphical illustration of the proposed Salient-Clue </a:t>
                </a:r>
                <a:r>
                  <a:rPr lang="en-US" altLang="zh-CN" sz="2000" dirty="0">
                    <a:latin typeface="Times New Roman" panose="02020603050405020304" pitchFamily="18" charset="0"/>
                    <a:cs typeface="Times New Roman" panose="02020603050405020304" pitchFamily="18" charset="0"/>
                  </a:rPr>
                  <a:t>mechanism. </a:t>
                </a:r>
                <a14:m>
                  <m:oMath xmlns:m="http://schemas.openxmlformats.org/officeDocument/2006/math">
                    <m:sSub>
                      <m:sSubPr>
                        <m:ctrlPr>
                          <a:rPr lang="en-US" altLang="zh-CN" sz="2000" i="1" smtClean="0">
                            <a:latin typeface="Cambria Math" panose="02040503050406030204" pitchFamily="18" charset="0"/>
                            <a:cs typeface="Times New Roman" panose="02020603050405020304" pitchFamily="18" charset="0"/>
                          </a:rPr>
                        </m:ctrlPr>
                      </m:sSubPr>
                      <m:e>
                        <m:r>
                          <a:rPr lang="en-US" altLang="zh-CN" sz="2000" b="0" i="1" smtClean="0">
                            <a:latin typeface="Cambria Math" panose="02040503050406030204" pitchFamily="18" charset="0"/>
                            <a:cs typeface="Times New Roman" panose="02020603050405020304" pitchFamily="18" charset="0"/>
                          </a:rPr>
                          <m:t>𝑣</m:t>
                        </m:r>
                      </m:e>
                      <m:sub>
                        <m:r>
                          <a:rPr lang="en-US" altLang="zh-CN" sz="2000" b="0" i="1" smtClean="0">
                            <a:latin typeface="Cambria Math" panose="02040503050406030204" pitchFamily="18" charset="0"/>
                            <a:cs typeface="Times New Roman" panose="02020603050405020304" pitchFamily="18" charset="0"/>
                          </a:rPr>
                          <m:t>𝑖</m:t>
                        </m:r>
                      </m:sub>
                    </m:sSub>
                  </m:oMath>
                </a14:m>
                <a:r>
                  <a:rPr lang="en-US" altLang="zh-CN" sz="2000" dirty="0" smtClean="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is the salient-clue </a:t>
                </a:r>
                <a:r>
                  <a:rPr lang="en-US" altLang="zh-CN" sz="2000" dirty="0" smtClean="0">
                    <a:latin typeface="Times New Roman" panose="02020603050405020304" pitchFamily="18" charset="0"/>
                    <a:cs typeface="Times New Roman" panose="02020603050405020304" pitchFamily="18" charset="0"/>
                  </a:rPr>
                  <a:t>vector and </a:t>
                </a:r>
                <a14:m>
                  <m:oMath xmlns:m="http://schemas.openxmlformats.org/officeDocument/2006/math">
                    <m:r>
                      <a:rPr lang="en-US" altLang="zh-CN" sz="2000" b="0" i="1" smtClean="0">
                        <a:latin typeface="Cambria Math" panose="02040503050406030204" pitchFamily="18" charset="0"/>
                        <a:cs typeface="Times New Roman" panose="02020603050405020304" pitchFamily="18" charset="0"/>
                      </a:rPr>
                      <m:t>𝑒</m:t>
                    </m:r>
                  </m:oMath>
                </a14:m>
                <a:r>
                  <a:rPr lang="en-US" altLang="zh-CN" sz="2000" dirty="0" smtClean="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is </a:t>
                </a:r>
                <a:r>
                  <a:rPr lang="en-US" altLang="zh-CN" sz="2000" dirty="0" smtClean="0">
                    <a:latin typeface="Times New Roman" panose="02020603050405020304" pitchFamily="18" charset="0"/>
                    <a:cs typeface="Times New Roman" panose="02020603050405020304" pitchFamily="18" charset="0"/>
                  </a:rPr>
                  <a:t>the extension </a:t>
                </a:r>
                <a:r>
                  <a:rPr lang="en-US" altLang="zh-CN" sz="2000" dirty="0">
                    <a:latin typeface="Times New Roman" panose="02020603050405020304" pitchFamily="18" charset="0"/>
                    <a:cs typeface="Times New Roman" panose="02020603050405020304" pitchFamily="18" charset="0"/>
                  </a:rPr>
                  <a:t>vector. We design two </a:t>
                </a:r>
                <a:r>
                  <a:rPr lang="en-US" altLang="zh-CN" sz="2000" dirty="0" smtClean="0">
                    <a:latin typeface="Times New Roman" panose="02020603050405020304" pitchFamily="18" charset="0"/>
                    <a:cs typeface="Times New Roman" panose="02020603050405020304" pitchFamily="18" charset="0"/>
                  </a:rPr>
                  <a:t>strategies for </a:t>
                </a:r>
                <a:r>
                  <a:rPr lang="en-US" altLang="zh-CN" sz="2000" dirty="0">
                    <a:latin typeface="Times New Roman" panose="02020603050405020304" pitchFamily="18" charset="0"/>
                    <a:cs typeface="Times New Roman" panose="02020603050405020304" pitchFamily="18" charset="0"/>
                  </a:rPr>
                  <a:t>updating the salient clue. SDU: </a:t>
                </a:r>
                <a14:m>
                  <m:oMath xmlns:m="http://schemas.openxmlformats.org/officeDocument/2006/math">
                    <m:sSub>
                      <m:sSubPr>
                        <m:ctrlPr>
                          <a:rPr lang="en-US" altLang="zh-CN" sz="2000" i="1">
                            <a:latin typeface="Cambria Math" panose="02040503050406030204" pitchFamily="18" charset="0"/>
                            <a:cs typeface="Times New Roman" panose="02020603050405020304" pitchFamily="18" charset="0"/>
                          </a:rPr>
                        </m:ctrlPr>
                      </m:sSubPr>
                      <m:e>
                        <m:r>
                          <a:rPr lang="en-US" altLang="zh-CN" sz="2000" i="1">
                            <a:latin typeface="Cambria Math" panose="02040503050406030204" pitchFamily="18" charset="0"/>
                            <a:cs typeface="Times New Roman" panose="02020603050405020304" pitchFamily="18" charset="0"/>
                          </a:rPr>
                          <m:t>𝑣</m:t>
                        </m:r>
                      </m:e>
                      <m:sub>
                        <m:r>
                          <a:rPr lang="en-US" altLang="zh-CN" sz="2000" i="1">
                            <a:latin typeface="Cambria Math" panose="02040503050406030204" pitchFamily="18" charset="0"/>
                            <a:cs typeface="Times New Roman" panose="02020603050405020304" pitchFamily="18" charset="0"/>
                          </a:rPr>
                          <m:t>𝑖</m:t>
                        </m:r>
                      </m:sub>
                    </m:sSub>
                  </m:oMath>
                </a14:m>
                <a:r>
                  <a:rPr lang="en-US" altLang="zh-CN" sz="2000" dirty="0" smtClean="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is kept </a:t>
                </a:r>
                <a:r>
                  <a:rPr lang="en-US" altLang="zh-CN" sz="2000" dirty="0" smtClean="0">
                    <a:latin typeface="Times New Roman" panose="02020603050405020304" pitchFamily="18" charset="0"/>
                    <a:cs typeface="Times New Roman" panose="02020603050405020304" pitchFamily="18" charset="0"/>
                  </a:rPr>
                  <a:t>at the </a:t>
                </a:r>
                <a:r>
                  <a:rPr lang="en-US" altLang="zh-CN" sz="2000" dirty="0">
                    <a:latin typeface="Times New Roman" panose="02020603050405020304" pitchFamily="18" charset="0"/>
                    <a:cs typeface="Times New Roman" panose="02020603050405020304" pitchFamily="18" charset="0"/>
                  </a:rPr>
                  <a:t>same size; </a:t>
                </a:r>
                <a:r>
                  <a:rPr lang="en-US" altLang="zh-CN" sz="2000" dirty="0" smtClean="0">
                    <a:latin typeface="Times New Roman" panose="02020603050405020304" pitchFamily="18" charset="0"/>
                    <a:cs typeface="Times New Roman" panose="02020603050405020304" pitchFamily="18" charset="0"/>
                  </a:rPr>
                  <a:t>SSI: the </a:t>
                </a:r>
                <a:r>
                  <a:rPr lang="en-US" altLang="zh-CN" sz="2000" dirty="0">
                    <a:latin typeface="Times New Roman" panose="02020603050405020304" pitchFamily="18" charset="0"/>
                    <a:cs typeface="Times New Roman" panose="02020603050405020304" pitchFamily="18" charset="0"/>
                  </a:rPr>
                  <a:t>size of </a:t>
                </a:r>
                <a14:m>
                  <m:oMath xmlns:m="http://schemas.openxmlformats.org/officeDocument/2006/math">
                    <m:sSub>
                      <m:sSubPr>
                        <m:ctrlPr>
                          <a:rPr lang="en-US" altLang="zh-CN" sz="2000" i="1">
                            <a:latin typeface="Cambria Math" panose="02040503050406030204" pitchFamily="18" charset="0"/>
                            <a:cs typeface="Times New Roman" panose="02020603050405020304" pitchFamily="18" charset="0"/>
                          </a:rPr>
                        </m:ctrlPr>
                      </m:sSubPr>
                      <m:e>
                        <m:r>
                          <a:rPr lang="en-US" altLang="zh-CN" sz="2000" i="1">
                            <a:latin typeface="Cambria Math" panose="02040503050406030204" pitchFamily="18" charset="0"/>
                            <a:cs typeface="Times New Roman" panose="02020603050405020304" pitchFamily="18" charset="0"/>
                          </a:rPr>
                          <m:t>𝑣</m:t>
                        </m:r>
                      </m:e>
                      <m:sub>
                        <m:r>
                          <a:rPr lang="en-US" altLang="zh-CN" sz="2000" i="1">
                            <a:latin typeface="Cambria Math" panose="02040503050406030204" pitchFamily="18" charset="0"/>
                            <a:cs typeface="Times New Roman" panose="02020603050405020304" pitchFamily="18" charset="0"/>
                          </a:rPr>
                          <m:t>𝑖</m:t>
                        </m:r>
                      </m:sub>
                    </m:sSub>
                  </m:oMath>
                </a14:m>
                <a:r>
                  <a:rPr lang="en-US" altLang="zh-CN" sz="2000" dirty="0" smtClean="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increases during </a:t>
                </a:r>
                <a:r>
                  <a:rPr lang="en-US" altLang="zh-CN" sz="2000" dirty="0" smtClean="0">
                    <a:latin typeface="Times New Roman" panose="02020603050405020304" pitchFamily="18" charset="0"/>
                    <a:cs typeface="Times New Roman" panose="02020603050405020304" pitchFamily="18" charset="0"/>
                  </a:rPr>
                  <a:t>the generation process.</a:t>
                </a:r>
                <a:endParaRPr lang="zh-CN" altLang="en-US" sz="2000" dirty="0">
                  <a:latin typeface="Times New Roman" panose="02020603050405020304" pitchFamily="18" charset="0"/>
                  <a:cs typeface="Times New Roman" panose="02020603050405020304" pitchFamily="18" charset="0"/>
                </a:endParaRPr>
              </a:p>
            </p:txBody>
          </p:sp>
        </mc:Choice>
        <mc:Fallback xmlns="">
          <p:sp>
            <p:nvSpPr>
              <p:cNvPr id="3" name="文本框 2"/>
              <p:cNvSpPr txBox="1">
                <a:spLocks noRot="1" noChangeAspect="1" noMove="1" noResize="1" noEditPoints="1" noAdjustHandles="1" noChangeArrowheads="1" noChangeShapeType="1" noTextEdit="1"/>
              </p:cNvSpPr>
              <p:nvPr/>
            </p:nvSpPr>
            <p:spPr>
              <a:xfrm>
                <a:off x="454458" y="4400925"/>
                <a:ext cx="4435313" cy="2246769"/>
              </a:xfrm>
              <a:prstGeom prst="rect">
                <a:avLst/>
              </a:prstGeom>
              <a:blipFill>
                <a:blip r:embed="rId3"/>
                <a:stretch>
                  <a:fillRect l="-1513" t="-1626" r="-1788" b="-3794"/>
                </a:stretch>
              </a:blipFill>
            </p:spPr>
            <p:txBody>
              <a:bodyPr/>
              <a:lstStyle/>
              <a:p>
                <a:r>
                  <a:rPr lang="zh-CN" altLang="en-US">
                    <a:noFill/>
                  </a:rPr>
                  <a:t> </a:t>
                </a:r>
              </a:p>
            </p:txBody>
          </p:sp>
        </mc:Fallback>
      </mc:AlternateContent>
      <p:pic>
        <p:nvPicPr>
          <p:cNvPr id="12" name="图片 11"/>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4889771" y="4937300"/>
            <a:ext cx="4346407" cy="780762"/>
          </a:xfrm>
          <a:prstGeom prst="rect">
            <a:avLst/>
          </a:prstGeom>
        </p:spPr>
      </p:pic>
      <p:pic>
        <p:nvPicPr>
          <p:cNvPr id="14" name="图片 13"/>
          <p:cNvPicPr>
            <a:picLocks noChangeAspect="1"/>
          </p:cNvPicPr>
          <p:nvPr/>
        </p:nvPicPr>
        <p:blipFill rotWithShape="1">
          <a:blip r:embed="rId5" cstate="hqprint">
            <a:extLst>
              <a:ext uri="{28A0092B-C50C-407E-A947-70E740481C1C}">
                <a14:useLocalDpi xmlns:a14="http://schemas.microsoft.com/office/drawing/2010/main" val="0"/>
              </a:ext>
            </a:extLst>
          </a:blip>
          <a:srcRect t="27863"/>
          <a:stretch/>
        </p:blipFill>
        <p:spPr>
          <a:xfrm>
            <a:off x="4889771" y="1926870"/>
            <a:ext cx="4267157" cy="1865062"/>
          </a:xfrm>
          <a:prstGeom prst="rect">
            <a:avLst/>
          </a:prstGeom>
        </p:spPr>
      </p:pic>
      <p:sp>
        <p:nvSpPr>
          <p:cNvPr id="5" name="文本框 4"/>
          <p:cNvSpPr txBox="1"/>
          <p:nvPr/>
        </p:nvSpPr>
        <p:spPr>
          <a:xfrm>
            <a:off x="5003377" y="1117777"/>
            <a:ext cx="6898000" cy="523220"/>
          </a:xfrm>
          <a:prstGeom prst="rect">
            <a:avLst/>
          </a:prstGeom>
          <a:noFill/>
        </p:spPr>
        <p:txBody>
          <a:bodyPr wrap="square" rtlCol="0">
            <a:spAutoFit/>
          </a:bodyPr>
          <a:lstStyle/>
          <a:p>
            <a:r>
              <a:rPr lang="en-US" altLang="zh-CN" sz="2800" b="1" dirty="0">
                <a:latin typeface="Times New Roman" panose="02020603050405020304" pitchFamily="18" charset="0"/>
                <a:cs typeface="Times New Roman" panose="02020603050405020304" pitchFamily="18" charset="0"/>
              </a:rPr>
              <a:t>Saliency Dynamic Update (SDU</a:t>
            </a:r>
            <a:r>
              <a:rPr lang="en-US" altLang="zh-CN" sz="2800" b="1" dirty="0" smtClean="0">
                <a:latin typeface="Times New Roman" panose="02020603050405020304" pitchFamily="18" charset="0"/>
                <a:cs typeface="Times New Roman" panose="02020603050405020304" pitchFamily="18" charset="0"/>
              </a:rPr>
              <a:t>)  V.S. PFC </a:t>
            </a:r>
            <a:endParaRPr lang="zh-CN" altLang="en-US" sz="2800" b="1" dirty="0">
              <a:latin typeface="Times New Roman" panose="02020603050405020304" pitchFamily="18" charset="0"/>
              <a:cs typeface="Times New Roman" panose="02020603050405020304" pitchFamily="18" charset="0"/>
            </a:endParaRPr>
          </a:p>
        </p:txBody>
      </p:sp>
      <p:sp>
        <p:nvSpPr>
          <p:cNvPr id="10" name="文本框 9"/>
          <p:cNvSpPr txBox="1"/>
          <p:nvPr/>
        </p:nvSpPr>
        <p:spPr>
          <a:xfrm>
            <a:off x="5038155" y="4307183"/>
            <a:ext cx="6972261" cy="523220"/>
          </a:xfrm>
          <a:prstGeom prst="rect">
            <a:avLst/>
          </a:prstGeom>
          <a:noFill/>
        </p:spPr>
        <p:txBody>
          <a:bodyPr wrap="square" rtlCol="0">
            <a:spAutoFit/>
          </a:bodyPr>
          <a:lstStyle/>
          <a:p>
            <a:r>
              <a:rPr lang="en-US" altLang="zh-CN" sz="2800" b="1" dirty="0">
                <a:latin typeface="Times New Roman" panose="02020603050405020304" pitchFamily="18" charset="0"/>
                <a:cs typeface="Times New Roman" panose="02020603050405020304" pitchFamily="18" charset="0"/>
              </a:rPr>
              <a:t>Saliency Sensitive Identity (SSI</a:t>
            </a:r>
            <a:r>
              <a:rPr lang="en-US" altLang="zh-CN" sz="2800" b="1" dirty="0" smtClean="0">
                <a:latin typeface="Times New Roman" panose="02020603050405020304" pitchFamily="18" charset="0"/>
                <a:cs typeface="Times New Roman" panose="02020603050405020304" pitchFamily="18" charset="0"/>
              </a:rPr>
              <a:t>)  V.S nLto1L </a:t>
            </a:r>
            <a:endParaRPr lang="zh-CN" altLang="en-US" sz="4000" b="1" dirty="0">
              <a:latin typeface="Times New Roman" panose="02020603050405020304" pitchFamily="18" charset="0"/>
              <a:cs typeface="Times New Roman" panose="02020603050405020304" pitchFamily="18" charset="0"/>
            </a:endParaRPr>
          </a:p>
        </p:txBody>
      </p:sp>
      <p:sp>
        <p:nvSpPr>
          <p:cNvPr id="15" name="文本框 14"/>
          <p:cNvSpPr txBox="1"/>
          <p:nvPr/>
        </p:nvSpPr>
        <p:spPr>
          <a:xfrm>
            <a:off x="9323223" y="2165926"/>
            <a:ext cx="726332" cy="461665"/>
          </a:xfrm>
          <a:prstGeom prst="rect">
            <a:avLst/>
          </a:prstGeom>
          <a:noFill/>
        </p:spPr>
        <p:txBody>
          <a:bodyPr wrap="square" rtlCol="0">
            <a:spAutoFit/>
          </a:bodyPr>
          <a:lstStyle/>
          <a:p>
            <a:r>
              <a:rPr lang="en-US" altLang="zh-CN" sz="2400" dirty="0" smtClean="0">
                <a:latin typeface="Times New Roman" panose="02020603050405020304" pitchFamily="18" charset="0"/>
                <a:cs typeface="Times New Roman" panose="02020603050405020304" pitchFamily="18" charset="0"/>
              </a:rPr>
              <a:t>(5)</a:t>
            </a:r>
            <a:endParaRPr lang="zh-CN" altLang="en-US" sz="2400" dirty="0">
              <a:latin typeface="Times New Roman" panose="02020603050405020304" pitchFamily="18" charset="0"/>
              <a:cs typeface="Times New Roman" panose="02020603050405020304" pitchFamily="18" charset="0"/>
            </a:endParaRPr>
          </a:p>
        </p:txBody>
      </p:sp>
      <p:sp>
        <p:nvSpPr>
          <p:cNvPr id="16" name="文本框 15"/>
          <p:cNvSpPr txBox="1"/>
          <p:nvPr/>
        </p:nvSpPr>
        <p:spPr>
          <a:xfrm>
            <a:off x="9323223" y="3231715"/>
            <a:ext cx="726332" cy="461665"/>
          </a:xfrm>
          <a:prstGeom prst="rect">
            <a:avLst/>
          </a:prstGeom>
          <a:noFill/>
        </p:spPr>
        <p:txBody>
          <a:bodyPr wrap="square" rtlCol="0">
            <a:spAutoFit/>
          </a:bodyPr>
          <a:lstStyle/>
          <a:p>
            <a:r>
              <a:rPr lang="en-US" altLang="zh-CN" sz="2400" dirty="0" smtClean="0">
                <a:latin typeface="Times New Roman" panose="02020603050405020304" pitchFamily="18" charset="0"/>
                <a:cs typeface="Times New Roman" panose="02020603050405020304" pitchFamily="18" charset="0"/>
              </a:rPr>
              <a:t>(6)</a:t>
            </a:r>
            <a:endParaRPr lang="zh-CN" altLang="en-US" sz="2400" dirty="0">
              <a:latin typeface="Times New Roman" panose="02020603050405020304" pitchFamily="18" charset="0"/>
              <a:cs typeface="Times New Roman" panose="02020603050405020304" pitchFamily="18" charset="0"/>
            </a:endParaRPr>
          </a:p>
        </p:txBody>
      </p:sp>
      <p:sp>
        <p:nvSpPr>
          <p:cNvPr id="17" name="文本框 16"/>
          <p:cNvSpPr txBox="1"/>
          <p:nvPr/>
        </p:nvSpPr>
        <p:spPr>
          <a:xfrm>
            <a:off x="9323223" y="5096848"/>
            <a:ext cx="726332" cy="461665"/>
          </a:xfrm>
          <a:prstGeom prst="rect">
            <a:avLst/>
          </a:prstGeom>
          <a:noFill/>
        </p:spPr>
        <p:txBody>
          <a:bodyPr wrap="square" rtlCol="0">
            <a:spAutoFit/>
          </a:bodyPr>
          <a:lstStyle/>
          <a:p>
            <a:r>
              <a:rPr lang="en-US" altLang="zh-CN" sz="2400" dirty="0" smtClean="0">
                <a:latin typeface="Times New Roman" panose="02020603050405020304" pitchFamily="18" charset="0"/>
                <a:cs typeface="Times New Roman" panose="02020603050405020304" pitchFamily="18" charset="0"/>
              </a:rPr>
              <a:t>(7)</a:t>
            </a:r>
            <a:endParaRPr lang="zh-CN" alt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4035794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978522" y="60512"/>
            <a:ext cx="7758953" cy="677108"/>
          </a:xfrm>
          <a:prstGeom prst="rect">
            <a:avLst/>
          </a:prstGeom>
          <a:noFill/>
        </p:spPr>
        <p:txBody>
          <a:bodyPr wrap="square" rtlCol="0">
            <a:spAutoFit/>
          </a:bodyPr>
          <a:lstStyle/>
          <a:p>
            <a:r>
              <a:rPr lang="zh-CN" altLang="en-US" sz="3800" dirty="0">
                <a:latin typeface="黑体" panose="02010609060101010101" pitchFamily="49" charset="-122"/>
              </a:rPr>
              <a:t>基于显著性上下文机制的诗歌</a:t>
            </a:r>
            <a:r>
              <a:rPr lang="zh-CN" altLang="en-US" sz="3800" dirty="0" smtClean="0">
                <a:latin typeface="黑体" panose="02010609060101010101" pitchFamily="49" charset="-122"/>
              </a:rPr>
              <a:t>生成</a:t>
            </a:r>
            <a:endParaRPr lang="x-none" altLang="zh-CN" sz="3800" dirty="0">
              <a:latin typeface="黑体" panose="02010609060101010101" pitchFamily="49" charset="-122"/>
            </a:endParaRPr>
          </a:p>
        </p:txBody>
      </p:sp>
      <p:pic>
        <p:nvPicPr>
          <p:cNvPr id="2" name="图片 1"/>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642526" y="1044882"/>
            <a:ext cx="3905660" cy="3356043"/>
          </a:xfrm>
          <a:prstGeom prst="rect">
            <a:avLst/>
          </a:prstGeom>
        </p:spPr>
      </p:pic>
      <mc:AlternateContent xmlns:mc="http://schemas.openxmlformats.org/markup-compatibility/2006" xmlns:a14="http://schemas.microsoft.com/office/drawing/2010/main">
        <mc:Choice Requires="a14">
          <p:sp>
            <p:nvSpPr>
              <p:cNvPr id="3" name="文本框 2"/>
              <p:cNvSpPr txBox="1"/>
              <p:nvPr/>
            </p:nvSpPr>
            <p:spPr>
              <a:xfrm>
                <a:off x="454458" y="4400925"/>
                <a:ext cx="4435313" cy="2246769"/>
              </a:xfrm>
              <a:prstGeom prst="rect">
                <a:avLst/>
              </a:prstGeom>
              <a:noFill/>
            </p:spPr>
            <p:txBody>
              <a:bodyPr wrap="square" rtlCol="0">
                <a:spAutoFit/>
              </a:bodyPr>
              <a:lstStyle/>
              <a:p>
                <a:r>
                  <a:rPr lang="en-US" altLang="zh-CN" sz="2000" dirty="0" smtClean="0">
                    <a:latin typeface="Times New Roman" panose="02020603050405020304" pitchFamily="18" charset="0"/>
                    <a:cs typeface="Times New Roman" panose="02020603050405020304" pitchFamily="18" charset="0"/>
                  </a:rPr>
                  <a:t>A graphical illustration of the proposed Salient-Clue </a:t>
                </a:r>
                <a:r>
                  <a:rPr lang="en-US" altLang="zh-CN" sz="2000" dirty="0">
                    <a:latin typeface="Times New Roman" panose="02020603050405020304" pitchFamily="18" charset="0"/>
                    <a:cs typeface="Times New Roman" panose="02020603050405020304" pitchFamily="18" charset="0"/>
                  </a:rPr>
                  <a:t>mechanism. </a:t>
                </a:r>
                <a14:m>
                  <m:oMath xmlns:m="http://schemas.openxmlformats.org/officeDocument/2006/math">
                    <m:sSub>
                      <m:sSubPr>
                        <m:ctrlPr>
                          <a:rPr lang="en-US" altLang="zh-CN" sz="2000" i="1" smtClean="0">
                            <a:latin typeface="Cambria Math" panose="02040503050406030204" pitchFamily="18" charset="0"/>
                            <a:cs typeface="Times New Roman" panose="02020603050405020304" pitchFamily="18" charset="0"/>
                          </a:rPr>
                        </m:ctrlPr>
                      </m:sSubPr>
                      <m:e>
                        <m:r>
                          <a:rPr lang="en-US" altLang="zh-CN" sz="2000" b="0" i="1" smtClean="0">
                            <a:latin typeface="Cambria Math" panose="02040503050406030204" pitchFamily="18" charset="0"/>
                            <a:cs typeface="Times New Roman" panose="02020603050405020304" pitchFamily="18" charset="0"/>
                          </a:rPr>
                          <m:t>𝑣</m:t>
                        </m:r>
                      </m:e>
                      <m:sub>
                        <m:r>
                          <a:rPr lang="en-US" altLang="zh-CN" sz="2000" b="0" i="1" smtClean="0">
                            <a:latin typeface="Cambria Math" panose="02040503050406030204" pitchFamily="18" charset="0"/>
                            <a:cs typeface="Times New Roman" panose="02020603050405020304" pitchFamily="18" charset="0"/>
                          </a:rPr>
                          <m:t>𝑖</m:t>
                        </m:r>
                      </m:sub>
                    </m:sSub>
                  </m:oMath>
                </a14:m>
                <a:r>
                  <a:rPr lang="en-US" altLang="zh-CN" sz="2000" dirty="0" smtClean="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is the salient-clue </a:t>
                </a:r>
                <a:r>
                  <a:rPr lang="en-US" altLang="zh-CN" sz="2000" dirty="0" smtClean="0">
                    <a:latin typeface="Times New Roman" panose="02020603050405020304" pitchFamily="18" charset="0"/>
                    <a:cs typeface="Times New Roman" panose="02020603050405020304" pitchFamily="18" charset="0"/>
                  </a:rPr>
                  <a:t>vector and </a:t>
                </a:r>
                <a14:m>
                  <m:oMath xmlns:m="http://schemas.openxmlformats.org/officeDocument/2006/math">
                    <m:r>
                      <a:rPr lang="en-US" altLang="zh-CN" sz="2000" b="0" i="1" smtClean="0">
                        <a:latin typeface="Cambria Math" panose="02040503050406030204" pitchFamily="18" charset="0"/>
                        <a:cs typeface="Times New Roman" panose="02020603050405020304" pitchFamily="18" charset="0"/>
                      </a:rPr>
                      <m:t>𝑒</m:t>
                    </m:r>
                  </m:oMath>
                </a14:m>
                <a:r>
                  <a:rPr lang="en-US" altLang="zh-CN" sz="2000" dirty="0" smtClean="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is </a:t>
                </a:r>
                <a:r>
                  <a:rPr lang="en-US" altLang="zh-CN" sz="2000" dirty="0" smtClean="0">
                    <a:latin typeface="Times New Roman" panose="02020603050405020304" pitchFamily="18" charset="0"/>
                    <a:cs typeface="Times New Roman" panose="02020603050405020304" pitchFamily="18" charset="0"/>
                  </a:rPr>
                  <a:t>the extension </a:t>
                </a:r>
                <a:r>
                  <a:rPr lang="en-US" altLang="zh-CN" sz="2000" dirty="0">
                    <a:latin typeface="Times New Roman" panose="02020603050405020304" pitchFamily="18" charset="0"/>
                    <a:cs typeface="Times New Roman" panose="02020603050405020304" pitchFamily="18" charset="0"/>
                  </a:rPr>
                  <a:t>vector. We design two </a:t>
                </a:r>
                <a:r>
                  <a:rPr lang="en-US" altLang="zh-CN" sz="2000" dirty="0" smtClean="0">
                    <a:latin typeface="Times New Roman" panose="02020603050405020304" pitchFamily="18" charset="0"/>
                    <a:cs typeface="Times New Roman" panose="02020603050405020304" pitchFamily="18" charset="0"/>
                  </a:rPr>
                  <a:t>strategies for </a:t>
                </a:r>
                <a:r>
                  <a:rPr lang="en-US" altLang="zh-CN" sz="2000" dirty="0">
                    <a:latin typeface="Times New Roman" panose="02020603050405020304" pitchFamily="18" charset="0"/>
                    <a:cs typeface="Times New Roman" panose="02020603050405020304" pitchFamily="18" charset="0"/>
                  </a:rPr>
                  <a:t>updating the salient clue. SDU: </a:t>
                </a:r>
                <a14:m>
                  <m:oMath xmlns:m="http://schemas.openxmlformats.org/officeDocument/2006/math">
                    <m:sSub>
                      <m:sSubPr>
                        <m:ctrlPr>
                          <a:rPr lang="en-US" altLang="zh-CN" sz="2000" i="1">
                            <a:latin typeface="Cambria Math" panose="02040503050406030204" pitchFamily="18" charset="0"/>
                            <a:cs typeface="Times New Roman" panose="02020603050405020304" pitchFamily="18" charset="0"/>
                          </a:rPr>
                        </m:ctrlPr>
                      </m:sSubPr>
                      <m:e>
                        <m:r>
                          <a:rPr lang="en-US" altLang="zh-CN" sz="2000" i="1">
                            <a:latin typeface="Cambria Math" panose="02040503050406030204" pitchFamily="18" charset="0"/>
                            <a:cs typeface="Times New Roman" panose="02020603050405020304" pitchFamily="18" charset="0"/>
                          </a:rPr>
                          <m:t>𝑣</m:t>
                        </m:r>
                      </m:e>
                      <m:sub>
                        <m:r>
                          <a:rPr lang="en-US" altLang="zh-CN" sz="2000" i="1">
                            <a:latin typeface="Cambria Math" panose="02040503050406030204" pitchFamily="18" charset="0"/>
                            <a:cs typeface="Times New Roman" panose="02020603050405020304" pitchFamily="18" charset="0"/>
                          </a:rPr>
                          <m:t>𝑖</m:t>
                        </m:r>
                      </m:sub>
                    </m:sSub>
                  </m:oMath>
                </a14:m>
                <a:r>
                  <a:rPr lang="en-US" altLang="zh-CN" sz="2000" dirty="0" smtClean="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is kept </a:t>
                </a:r>
                <a:r>
                  <a:rPr lang="en-US" altLang="zh-CN" sz="2000" dirty="0" smtClean="0">
                    <a:latin typeface="Times New Roman" panose="02020603050405020304" pitchFamily="18" charset="0"/>
                    <a:cs typeface="Times New Roman" panose="02020603050405020304" pitchFamily="18" charset="0"/>
                  </a:rPr>
                  <a:t>at the </a:t>
                </a:r>
                <a:r>
                  <a:rPr lang="en-US" altLang="zh-CN" sz="2000" dirty="0">
                    <a:latin typeface="Times New Roman" panose="02020603050405020304" pitchFamily="18" charset="0"/>
                    <a:cs typeface="Times New Roman" panose="02020603050405020304" pitchFamily="18" charset="0"/>
                  </a:rPr>
                  <a:t>same size; </a:t>
                </a:r>
                <a:r>
                  <a:rPr lang="en-US" altLang="zh-CN" sz="2000" dirty="0" smtClean="0">
                    <a:latin typeface="Times New Roman" panose="02020603050405020304" pitchFamily="18" charset="0"/>
                    <a:cs typeface="Times New Roman" panose="02020603050405020304" pitchFamily="18" charset="0"/>
                  </a:rPr>
                  <a:t>SSI: the </a:t>
                </a:r>
                <a:r>
                  <a:rPr lang="en-US" altLang="zh-CN" sz="2000" dirty="0">
                    <a:latin typeface="Times New Roman" panose="02020603050405020304" pitchFamily="18" charset="0"/>
                    <a:cs typeface="Times New Roman" panose="02020603050405020304" pitchFamily="18" charset="0"/>
                  </a:rPr>
                  <a:t>size of </a:t>
                </a:r>
                <a14:m>
                  <m:oMath xmlns:m="http://schemas.openxmlformats.org/officeDocument/2006/math">
                    <m:sSub>
                      <m:sSubPr>
                        <m:ctrlPr>
                          <a:rPr lang="en-US" altLang="zh-CN" sz="2000" i="1">
                            <a:latin typeface="Cambria Math" panose="02040503050406030204" pitchFamily="18" charset="0"/>
                            <a:cs typeface="Times New Roman" panose="02020603050405020304" pitchFamily="18" charset="0"/>
                          </a:rPr>
                        </m:ctrlPr>
                      </m:sSubPr>
                      <m:e>
                        <m:r>
                          <a:rPr lang="en-US" altLang="zh-CN" sz="2000" i="1">
                            <a:latin typeface="Cambria Math" panose="02040503050406030204" pitchFamily="18" charset="0"/>
                            <a:cs typeface="Times New Roman" panose="02020603050405020304" pitchFamily="18" charset="0"/>
                          </a:rPr>
                          <m:t>𝑣</m:t>
                        </m:r>
                      </m:e>
                      <m:sub>
                        <m:r>
                          <a:rPr lang="en-US" altLang="zh-CN" sz="2000" i="1">
                            <a:latin typeface="Cambria Math" panose="02040503050406030204" pitchFamily="18" charset="0"/>
                            <a:cs typeface="Times New Roman" panose="02020603050405020304" pitchFamily="18" charset="0"/>
                          </a:rPr>
                          <m:t>𝑖</m:t>
                        </m:r>
                      </m:sub>
                    </m:sSub>
                  </m:oMath>
                </a14:m>
                <a:r>
                  <a:rPr lang="en-US" altLang="zh-CN" sz="2000" dirty="0" smtClean="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increases during </a:t>
                </a:r>
                <a:r>
                  <a:rPr lang="en-US" altLang="zh-CN" sz="2000" dirty="0" smtClean="0">
                    <a:latin typeface="Times New Roman" panose="02020603050405020304" pitchFamily="18" charset="0"/>
                    <a:cs typeface="Times New Roman" panose="02020603050405020304" pitchFamily="18" charset="0"/>
                  </a:rPr>
                  <a:t>the generation process.</a:t>
                </a:r>
                <a:endParaRPr lang="zh-CN" altLang="en-US" sz="2000" dirty="0">
                  <a:latin typeface="Times New Roman" panose="02020603050405020304" pitchFamily="18" charset="0"/>
                  <a:cs typeface="Times New Roman" panose="02020603050405020304" pitchFamily="18" charset="0"/>
                </a:endParaRPr>
              </a:p>
            </p:txBody>
          </p:sp>
        </mc:Choice>
        <mc:Fallback xmlns="">
          <p:sp>
            <p:nvSpPr>
              <p:cNvPr id="3" name="文本框 2"/>
              <p:cNvSpPr txBox="1">
                <a:spLocks noRot="1" noChangeAspect="1" noMove="1" noResize="1" noEditPoints="1" noAdjustHandles="1" noChangeArrowheads="1" noChangeShapeType="1" noTextEdit="1"/>
              </p:cNvSpPr>
              <p:nvPr/>
            </p:nvSpPr>
            <p:spPr>
              <a:xfrm>
                <a:off x="454458" y="4400925"/>
                <a:ext cx="4435313" cy="2246769"/>
              </a:xfrm>
              <a:prstGeom prst="rect">
                <a:avLst/>
              </a:prstGeom>
              <a:blipFill>
                <a:blip r:embed="rId3"/>
                <a:stretch>
                  <a:fillRect l="-1513" t="-1626" r="-1788" b="-3794"/>
                </a:stretch>
              </a:blipFill>
            </p:spPr>
            <p:txBody>
              <a:bodyPr/>
              <a:lstStyle/>
              <a:p>
                <a:r>
                  <a:rPr lang="zh-CN" altLang="en-US">
                    <a:noFill/>
                  </a:rPr>
                  <a:t> </a:t>
                </a:r>
              </a:p>
            </p:txBody>
          </p:sp>
        </mc:Fallback>
      </mc:AlternateContent>
      <p:pic>
        <p:nvPicPr>
          <p:cNvPr id="13" name="图片 12"/>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5210012" y="1826085"/>
            <a:ext cx="5912092" cy="981477"/>
          </a:xfrm>
          <a:prstGeom prst="rect">
            <a:avLst/>
          </a:prstGeom>
        </p:spPr>
      </p:pic>
      <p:sp>
        <p:nvSpPr>
          <p:cNvPr id="6" name="文本框 5"/>
          <p:cNvSpPr txBox="1"/>
          <p:nvPr/>
        </p:nvSpPr>
        <p:spPr>
          <a:xfrm>
            <a:off x="5077839" y="1121282"/>
            <a:ext cx="4961106" cy="523220"/>
          </a:xfrm>
          <a:prstGeom prst="rect">
            <a:avLst/>
          </a:prstGeom>
          <a:noFill/>
        </p:spPr>
        <p:txBody>
          <a:bodyPr wrap="square" rtlCol="0">
            <a:spAutoFit/>
          </a:bodyPr>
          <a:lstStyle/>
          <a:p>
            <a:r>
              <a:rPr lang="en-US" altLang="zh-CN" sz="2800" b="1" dirty="0">
                <a:latin typeface="Times New Roman" panose="02020603050405020304" pitchFamily="18" charset="0"/>
                <a:cs typeface="Times New Roman" panose="02020603050405020304" pitchFamily="18" charset="0"/>
              </a:rPr>
              <a:t>Extensions of Salient-Clue</a:t>
            </a:r>
            <a:endParaRPr lang="zh-CN" altLang="en-US" sz="2800" b="1" dirty="0">
              <a:latin typeface="Times New Roman" panose="02020603050405020304" pitchFamily="18" charset="0"/>
              <a:cs typeface="Times New Roman" panose="02020603050405020304" pitchFamily="18" charset="0"/>
            </a:endParaRPr>
          </a:p>
        </p:txBody>
      </p:sp>
      <p:sp>
        <p:nvSpPr>
          <p:cNvPr id="11" name="文本框 10"/>
          <p:cNvSpPr txBox="1"/>
          <p:nvPr/>
        </p:nvSpPr>
        <p:spPr>
          <a:xfrm>
            <a:off x="11057598" y="1855158"/>
            <a:ext cx="726332" cy="461665"/>
          </a:xfrm>
          <a:prstGeom prst="rect">
            <a:avLst/>
          </a:prstGeom>
          <a:noFill/>
        </p:spPr>
        <p:txBody>
          <a:bodyPr wrap="square" rtlCol="0">
            <a:spAutoFit/>
          </a:bodyPr>
          <a:lstStyle/>
          <a:p>
            <a:r>
              <a:rPr lang="en-US" altLang="zh-CN" sz="2400" dirty="0" smtClean="0">
                <a:latin typeface="Times New Roman" panose="02020603050405020304" pitchFamily="18" charset="0"/>
                <a:cs typeface="Times New Roman" panose="02020603050405020304" pitchFamily="18" charset="0"/>
              </a:rPr>
              <a:t>(8)</a:t>
            </a:r>
            <a:endParaRPr lang="zh-CN" altLang="en-US" sz="2400" dirty="0">
              <a:latin typeface="Times New Roman" panose="02020603050405020304" pitchFamily="18" charset="0"/>
              <a:cs typeface="Times New Roman" panose="02020603050405020304" pitchFamily="18" charset="0"/>
            </a:endParaRPr>
          </a:p>
        </p:txBody>
      </p:sp>
      <p:sp>
        <p:nvSpPr>
          <p:cNvPr id="7" name="文本框 6"/>
          <p:cNvSpPr txBox="1"/>
          <p:nvPr/>
        </p:nvSpPr>
        <p:spPr>
          <a:xfrm>
            <a:off x="5077839" y="2930380"/>
            <a:ext cx="3376269" cy="523220"/>
          </a:xfrm>
          <a:prstGeom prst="rect">
            <a:avLst/>
          </a:prstGeom>
          <a:noFill/>
        </p:spPr>
        <p:txBody>
          <a:bodyPr wrap="square" rtlCol="0">
            <a:spAutoFit/>
          </a:bodyPr>
          <a:lstStyle/>
          <a:p>
            <a:pPr marL="457200" indent="-457200">
              <a:buFont typeface="Arial" panose="020B0604020202020204" pitchFamily="34" charset="0"/>
              <a:buChar char="•"/>
            </a:pPr>
            <a:r>
              <a:rPr lang="en-US" altLang="zh-CN" sz="2800" dirty="0">
                <a:solidFill>
                  <a:srgbClr val="FF756B"/>
                </a:solidFill>
                <a:latin typeface="Times New Roman" panose="02020603050405020304" pitchFamily="18" charset="0"/>
                <a:cs typeface="Times New Roman" panose="02020603050405020304" pitchFamily="18" charset="0"/>
              </a:rPr>
              <a:t>Intent </a:t>
            </a:r>
            <a:r>
              <a:rPr lang="en-US" altLang="zh-CN" sz="2800" dirty="0" smtClean="0">
                <a:solidFill>
                  <a:srgbClr val="FF756B"/>
                </a:solidFill>
                <a:latin typeface="Times New Roman" panose="02020603050405020304" pitchFamily="18" charset="0"/>
                <a:cs typeface="Times New Roman" panose="02020603050405020304" pitchFamily="18" charset="0"/>
              </a:rPr>
              <a:t>Salient-Clue</a:t>
            </a:r>
            <a:endParaRPr lang="zh-CN" altLang="en-US" sz="2800" dirty="0">
              <a:solidFill>
                <a:srgbClr val="FF756B"/>
              </a:solidFill>
              <a:latin typeface="Times New Roman" panose="02020603050405020304" pitchFamily="18" charset="0"/>
              <a:cs typeface="Times New Roman" panose="02020603050405020304" pitchFamily="18" charset="0"/>
            </a:endParaRPr>
          </a:p>
        </p:txBody>
      </p:sp>
      <p:sp>
        <p:nvSpPr>
          <p:cNvPr id="8" name="矩形 7"/>
          <p:cNvSpPr/>
          <p:nvPr/>
        </p:nvSpPr>
        <p:spPr>
          <a:xfrm>
            <a:off x="5077839" y="4672341"/>
            <a:ext cx="3690158" cy="523220"/>
          </a:xfrm>
          <a:prstGeom prst="rect">
            <a:avLst/>
          </a:prstGeom>
        </p:spPr>
        <p:txBody>
          <a:bodyPr wrap="square">
            <a:spAutoFit/>
          </a:bodyPr>
          <a:lstStyle/>
          <a:p>
            <a:pPr marL="457200" indent="-457200">
              <a:buFont typeface="Arial" panose="020B0604020202020204" pitchFamily="34" charset="0"/>
              <a:buChar char="•"/>
            </a:pPr>
            <a:r>
              <a:rPr lang="en-US" altLang="zh-CN" sz="2800" dirty="0" smtClean="0">
                <a:solidFill>
                  <a:srgbClr val="FF756B"/>
                </a:solidFill>
                <a:latin typeface="Times New Roman" panose="02020603050405020304" pitchFamily="18" charset="0"/>
                <a:cs typeface="Times New Roman" panose="02020603050405020304" pitchFamily="18" charset="0"/>
              </a:rPr>
              <a:t>Style Salient-Clue</a:t>
            </a:r>
            <a:endParaRPr lang="zh-CN" altLang="en-US" sz="2800" dirty="0">
              <a:solidFill>
                <a:srgbClr val="FF756B"/>
              </a:solidFill>
              <a:latin typeface="Times New Roman" panose="02020603050405020304" pitchFamily="18" charset="0"/>
              <a:cs typeface="Times New Roman" panose="02020603050405020304" pitchFamily="18" charset="0"/>
            </a:endParaRPr>
          </a:p>
        </p:txBody>
      </p:sp>
      <p:sp>
        <p:nvSpPr>
          <p:cNvPr id="5" name="文本框 4"/>
          <p:cNvSpPr txBox="1"/>
          <p:nvPr/>
        </p:nvSpPr>
        <p:spPr>
          <a:xfrm>
            <a:off x="5526628" y="3508665"/>
            <a:ext cx="6257302" cy="1015663"/>
          </a:xfrm>
          <a:prstGeom prst="rect">
            <a:avLst/>
          </a:prstGeom>
          <a:noFill/>
        </p:spPr>
        <p:txBody>
          <a:bodyPr wrap="square" rtlCol="0">
            <a:spAutoFit/>
          </a:bodyPr>
          <a:lstStyle/>
          <a:p>
            <a:r>
              <a:rPr lang="en-US" altLang="zh-CN" sz="2000" dirty="0">
                <a:latin typeface="Times New Roman" panose="02020603050405020304" pitchFamily="18" charset="0"/>
                <a:cs typeface="Times New Roman" panose="02020603050405020304" pitchFamily="18" charset="0"/>
              </a:rPr>
              <a:t>F</a:t>
            </a:r>
            <a:r>
              <a:rPr lang="en-US" altLang="zh-CN" sz="2000" dirty="0" smtClean="0">
                <a:latin typeface="Times New Roman" panose="02020603050405020304" pitchFamily="18" charset="0"/>
                <a:cs typeface="Times New Roman" panose="02020603050405020304" pitchFamily="18" charset="0"/>
              </a:rPr>
              <a:t>eed </a:t>
            </a:r>
            <a:r>
              <a:rPr lang="en-US" altLang="zh-CN" sz="2000" dirty="0">
                <a:latin typeface="Times New Roman" panose="02020603050405020304" pitchFamily="18" charset="0"/>
                <a:cs typeface="Times New Roman" panose="02020603050405020304" pitchFamily="18" charset="0"/>
              </a:rPr>
              <a:t>the keyword into Encoder, </a:t>
            </a:r>
            <a:r>
              <a:rPr lang="en-US" altLang="zh-CN" sz="2000" dirty="0" smtClean="0">
                <a:latin typeface="Times New Roman" panose="02020603050405020304" pitchFamily="18" charset="0"/>
                <a:cs typeface="Times New Roman" panose="02020603050405020304" pitchFamily="18" charset="0"/>
              </a:rPr>
              <a:t>then vector </a:t>
            </a:r>
            <a:r>
              <a:rPr lang="en-US" altLang="zh-CN" sz="2000" i="1" dirty="0" smtClean="0">
                <a:latin typeface="Times New Roman" panose="02020603050405020304" pitchFamily="18" charset="0"/>
                <a:cs typeface="Times New Roman" panose="02020603050405020304" pitchFamily="18" charset="0"/>
              </a:rPr>
              <a:t>e </a:t>
            </a:r>
            <a:r>
              <a:rPr lang="en-US" altLang="zh-CN" sz="2000" dirty="0" smtClean="0">
                <a:latin typeface="Times New Roman" panose="02020603050405020304" pitchFamily="18" charset="0"/>
                <a:cs typeface="Times New Roman" panose="02020603050405020304" pitchFamily="18" charset="0"/>
              </a:rPr>
              <a:t>is </a:t>
            </a:r>
            <a:r>
              <a:rPr lang="en-US" altLang="zh-CN" sz="2000" dirty="0">
                <a:latin typeface="Times New Roman" panose="02020603050405020304" pitchFamily="18" charset="0"/>
                <a:cs typeface="Times New Roman" panose="02020603050405020304" pitchFamily="18" charset="0"/>
              </a:rPr>
              <a:t>calculated by a </a:t>
            </a:r>
            <a:r>
              <a:rPr lang="en-US" altLang="zh-CN" sz="2000" dirty="0" smtClean="0">
                <a:latin typeface="Times New Roman" panose="02020603050405020304" pitchFamily="18" charset="0"/>
                <a:cs typeface="Times New Roman" panose="02020603050405020304" pitchFamily="18" charset="0"/>
              </a:rPr>
              <a:t>non-linear transformation </a:t>
            </a:r>
            <a:r>
              <a:rPr lang="en-US" altLang="zh-CN" sz="2000" dirty="0">
                <a:latin typeface="Times New Roman" panose="02020603050405020304" pitchFamily="18" charset="0"/>
                <a:cs typeface="Times New Roman" panose="02020603050405020304" pitchFamily="18" charset="0"/>
              </a:rPr>
              <a:t>of </a:t>
            </a:r>
            <a:r>
              <a:rPr lang="en-US" altLang="zh-CN" sz="2000" dirty="0" smtClean="0">
                <a:latin typeface="Times New Roman" panose="02020603050405020304" pitchFamily="18" charset="0"/>
                <a:cs typeface="Times New Roman" panose="02020603050405020304" pitchFamily="18" charset="0"/>
              </a:rPr>
              <a:t>the average </a:t>
            </a:r>
            <a:r>
              <a:rPr lang="en-US" altLang="zh-CN" sz="2000" dirty="0">
                <a:latin typeface="Times New Roman" panose="02020603050405020304" pitchFamily="18" charset="0"/>
                <a:cs typeface="Times New Roman" panose="02020603050405020304" pitchFamily="18" charset="0"/>
              </a:rPr>
              <a:t>of their hidden states.</a:t>
            </a:r>
            <a:endParaRPr lang="zh-CN" altLang="en-US" sz="2000" dirty="0">
              <a:latin typeface="Times New Roman" panose="02020603050405020304" pitchFamily="18" charset="0"/>
              <a:cs typeface="Times New Roman" panose="02020603050405020304" pitchFamily="18" charset="0"/>
            </a:endParaRPr>
          </a:p>
        </p:txBody>
      </p:sp>
      <p:sp>
        <p:nvSpPr>
          <p:cNvPr id="9" name="矩形 8"/>
          <p:cNvSpPr/>
          <p:nvPr/>
        </p:nvSpPr>
        <p:spPr>
          <a:xfrm>
            <a:off x="5526628" y="5144871"/>
            <a:ext cx="6262009" cy="1323439"/>
          </a:xfrm>
          <a:prstGeom prst="rect">
            <a:avLst/>
          </a:prstGeom>
        </p:spPr>
        <p:txBody>
          <a:bodyPr wrap="square">
            <a:spAutoFit/>
          </a:bodyPr>
          <a:lstStyle/>
          <a:p>
            <a:r>
              <a:rPr lang="en-US" altLang="zh-CN" sz="2000" dirty="0" smtClean="0">
                <a:latin typeface="Times New Roman" panose="02020603050405020304" pitchFamily="18" charset="0"/>
                <a:cs typeface="Times New Roman" panose="02020603050405020304" pitchFamily="18" charset="0"/>
              </a:rPr>
              <a:t>Simply use </a:t>
            </a:r>
            <a:r>
              <a:rPr lang="en-US" altLang="zh-CN" sz="2000" dirty="0">
                <a:latin typeface="Times New Roman" panose="02020603050405020304" pitchFamily="18" charset="0"/>
                <a:cs typeface="Times New Roman" panose="02020603050405020304" pitchFamily="18" charset="0"/>
              </a:rPr>
              <a:t>a style embedding as the vector </a:t>
            </a:r>
            <a:r>
              <a:rPr lang="en-US" altLang="zh-CN" sz="2000" dirty="0" smtClean="0">
                <a:latin typeface="Times New Roman" panose="02020603050405020304" pitchFamily="18" charset="0"/>
                <a:cs typeface="Times New Roman" panose="02020603050405020304" pitchFamily="18" charset="0"/>
              </a:rPr>
              <a:t>e. Use LDA to </a:t>
            </a:r>
            <a:r>
              <a:rPr lang="en-US" altLang="zh-CN" sz="2000" dirty="0">
                <a:latin typeface="Times New Roman" panose="02020603050405020304" pitchFamily="18" charset="0"/>
                <a:cs typeface="Times New Roman" panose="02020603050405020304" pitchFamily="18" charset="0"/>
              </a:rPr>
              <a:t>train the whole </a:t>
            </a:r>
            <a:r>
              <a:rPr lang="en-US" altLang="zh-CN" sz="2000" dirty="0" smtClean="0">
                <a:latin typeface="Times New Roman" panose="02020603050405020304" pitchFamily="18" charset="0"/>
                <a:cs typeface="Times New Roman" panose="02020603050405020304" pitchFamily="18" charset="0"/>
              </a:rPr>
              <a:t>corpus. For three </a:t>
            </a:r>
            <a:r>
              <a:rPr lang="en-US" altLang="zh-CN" sz="2000" dirty="0">
                <a:latin typeface="Times New Roman" panose="02020603050405020304" pitchFamily="18" charset="0"/>
                <a:cs typeface="Times New Roman" panose="02020603050405020304" pitchFamily="18" charset="0"/>
              </a:rPr>
              <a:t>main </a:t>
            </a:r>
            <a:r>
              <a:rPr lang="en-US" altLang="zh-CN" sz="2000" dirty="0" smtClean="0">
                <a:latin typeface="Times New Roman" panose="02020603050405020304" pitchFamily="18" charset="0"/>
                <a:cs typeface="Times New Roman" panose="02020603050405020304" pitchFamily="18" charset="0"/>
              </a:rPr>
              <a:t>styles, Pastoral</a:t>
            </a:r>
            <a:r>
              <a:rPr lang="en-US" altLang="zh-CN" sz="2000" dirty="0">
                <a:latin typeface="Times New Roman" panose="02020603050405020304" pitchFamily="18" charset="0"/>
                <a:cs typeface="Times New Roman" panose="02020603050405020304" pitchFamily="18" charset="0"/>
              </a:rPr>
              <a:t>, Battlefield and </a:t>
            </a:r>
            <a:r>
              <a:rPr lang="en-US" altLang="zh-CN" sz="2000" dirty="0" smtClean="0">
                <a:latin typeface="Times New Roman" panose="02020603050405020304" pitchFamily="18" charset="0"/>
                <a:cs typeface="Times New Roman" panose="02020603050405020304" pitchFamily="18" charset="0"/>
              </a:rPr>
              <a:t>Romantic, find </a:t>
            </a:r>
            <a:r>
              <a:rPr lang="en-US" altLang="zh-CN" sz="2000" dirty="0">
                <a:latin typeface="Times New Roman" panose="02020603050405020304" pitchFamily="18" charset="0"/>
                <a:cs typeface="Times New Roman" panose="02020603050405020304" pitchFamily="18" charset="0"/>
              </a:rPr>
              <a:t>the corresponding topics manually. </a:t>
            </a:r>
            <a:r>
              <a:rPr lang="en-US" altLang="zh-CN" sz="2000" dirty="0" smtClean="0">
                <a:latin typeface="Times New Roman" panose="02020603050405020304" pitchFamily="18" charset="0"/>
                <a:cs typeface="Times New Roman" panose="02020603050405020304" pitchFamily="18" charset="0"/>
              </a:rPr>
              <a:t>Then all </a:t>
            </a:r>
            <a:r>
              <a:rPr lang="en-US" altLang="zh-CN" sz="2000" dirty="0">
                <a:latin typeface="Times New Roman" panose="02020603050405020304" pitchFamily="18" charset="0"/>
                <a:cs typeface="Times New Roman" panose="02020603050405020304" pitchFamily="18" charset="0"/>
              </a:rPr>
              <a:t>poems are labeled by LDA </a:t>
            </a:r>
            <a:r>
              <a:rPr lang="en-US" altLang="zh-CN" sz="2000" dirty="0" smtClean="0">
                <a:latin typeface="Times New Roman" panose="02020603050405020304" pitchFamily="18" charset="0"/>
                <a:cs typeface="Times New Roman" panose="02020603050405020304" pitchFamily="18" charset="0"/>
              </a:rPr>
              <a:t>inference.</a:t>
            </a:r>
            <a:endParaRPr lang="zh-CN" altLang="en-US" sz="2000" dirty="0">
              <a:latin typeface="Times New Roman" panose="02020603050405020304" pitchFamily="18" charset="0"/>
              <a:cs typeface="Times New Roman" panose="02020603050405020304" pitchFamily="18" charset="0"/>
            </a:endParaRPr>
          </a:p>
        </p:txBody>
      </p:sp>
      <p:sp>
        <p:nvSpPr>
          <p:cNvPr id="10" name="矩形 9"/>
          <p:cNvSpPr/>
          <p:nvPr/>
        </p:nvSpPr>
        <p:spPr>
          <a:xfrm>
            <a:off x="5576552" y="3580327"/>
            <a:ext cx="6053068" cy="944001"/>
          </a:xfrm>
          <a:prstGeom prst="rect">
            <a:avLst/>
          </a:prstGeom>
          <a:noFill/>
          <a:ln w="28575">
            <a:solidFill>
              <a:srgbClr val="772F8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5565262" y="5225431"/>
            <a:ext cx="6064358" cy="1242879"/>
          </a:xfrm>
          <a:prstGeom prst="rect">
            <a:avLst/>
          </a:prstGeom>
          <a:noFill/>
          <a:ln w="28575">
            <a:solidFill>
              <a:srgbClr val="772F8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19832512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978522" y="60512"/>
            <a:ext cx="7758953" cy="677108"/>
          </a:xfrm>
          <a:prstGeom prst="rect">
            <a:avLst/>
          </a:prstGeom>
          <a:noFill/>
        </p:spPr>
        <p:txBody>
          <a:bodyPr wrap="square" rtlCol="0">
            <a:spAutoFit/>
          </a:bodyPr>
          <a:lstStyle/>
          <a:p>
            <a:r>
              <a:rPr lang="zh-CN" altLang="en-US" sz="3800" dirty="0">
                <a:latin typeface="黑体" panose="02010609060101010101" pitchFamily="49" charset="-122"/>
              </a:rPr>
              <a:t>基于显著性上下文机制的诗歌</a:t>
            </a:r>
            <a:r>
              <a:rPr lang="zh-CN" altLang="en-US" sz="3800" dirty="0" smtClean="0">
                <a:latin typeface="黑体" panose="02010609060101010101" pitchFamily="49" charset="-122"/>
              </a:rPr>
              <a:t>生成</a:t>
            </a:r>
            <a:endParaRPr lang="x-none" altLang="zh-CN" sz="3800" dirty="0">
              <a:latin typeface="黑体" panose="02010609060101010101" pitchFamily="49" charset="-122"/>
            </a:endParaRPr>
          </a:p>
        </p:txBody>
      </p:sp>
      <p:sp>
        <p:nvSpPr>
          <p:cNvPr id="3" name="文本框 2"/>
          <p:cNvSpPr txBox="1"/>
          <p:nvPr/>
        </p:nvSpPr>
        <p:spPr>
          <a:xfrm>
            <a:off x="0" y="1026986"/>
            <a:ext cx="3910519" cy="523220"/>
          </a:xfrm>
          <a:prstGeom prst="rect">
            <a:avLst/>
          </a:prstGeom>
          <a:noFill/>
        </p:spPr>
        <p:txBody>
          <a:bodyPr wrap="square" rtlCol="0">
            <a:spAutoFit/>
          </a:bodyPr>
          <a:lstStyle/>
          <a:p>
            <a:r>
              <a:rPr lang="en-US" altLang="zh-CN" sz="2800" b="1" dirty="0" smtClean="0">
                <a:latin typeface="Times New Roman" panose="02020603050405020304" pitchFamily="18" charset="0"/>
                <a:cs typeface="Times New Roman" panose="02020603050405020304" pitchFamily="18" charset="0"/>
              </a:rPr>
              <a:t>Experimental Results</a:t>
            </a:r>
            <a:endParaRPr lang="zh-CN" altLang="en-US" sz="2800" b="1" dirty="0">
              <a:latin typeface="Times New Roman" panose="02020603050405020304" pitchFamily="18" charset="0"/>
              <a:cs typeface="Times New Roman" panose="02020603050405020304" pitchFamily="18" charset="0"/>
            </a:endParaRPr>
          </a:p>
        </p:txBody>
      </p:sp>
      <p:pic>
        <p:nvPicPr>
          <p:cNvPr id="2" name="图片 1"/>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3930802" y="1026986"/>
            <a:ext cx="4330396" cy="2711374"/>
          </a:xfrm>
          <a:prstGeom prst="rect">
            <a:avLst/>
          </a:prstGeom>
        </p:spPr>
      </p:pic>
      <p:pic>
        <p:nvPicPr>
          <p:cNvPr id="5" name="图片 4"/>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674606" y="3922787"/>
            <a:ext cx="8842789" cy="2905722"/>
          </a:xfrm>
          <a:prstGeom prst="rect">
            <a:avLst/>
          </a:prstGeom>
        </p:spPr>
      </p:pic>
    </p:spTree>
    <p:extLst>
      <p:ext uri="{BB962C8B-B14F-4D97-AF65-F5344CB8AC3E}">
        <p14:creationId xmlns:p14="http://schemas.microsoft.com/office/powerpoint/2010/main" val="206292542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978522" y="60512"/>
            <a:ext cx="7758953" cy="677108"/>
          </a:xfrm>
          <a:prstGeom prst="rect">
            <a:avLst/>
          </a:prstGeom>
          <a:noFill/>
        </p:spPr>
        <p:txBody>
          <a:bodyPr wrap="square" rtlCol="0">
            <a:spAutoFit/>
          </a:bodyPr>
          <a:lstStyle/>
          <a:p>
            <a:r>
              <a:rPr lang="zh-CN" altLang="en-US" sz="3800" dirty="0">
                <a:latin typeface="黑体" panose="02010609060101010101" pitchFamily="49" charset="-122"/>
              </a:rPr>
              <a:t>基于显著性上下文机制的诗歌</a:t>
            </a:r>
            <a:r>
              <a:rPr lang="zh-CN" altLang="en-US" sz="3800" dirty="0" smtClean="0">
                <a:latin typeface="黑体" panose="02010609060101010101" pitchFamily="49" charset="-122"/>
              </a:rPr>
              <a:t>生成</a:t>
            </a:r>
            <a:endParaRPr lang="x-none" altLang="zh-CN" sz="3800" dirty="0">
              <a:latin typeface="黑体" panose="02010609060101010101" pitchFamily="49" charset="-122"/>
            </a:endParaRPr>
          </a:p>
        </p:txBody>
      </p:sp>
      <p:pic>
        <p:nvPicPr>
          <p:cNvPr id="3" name="图片 2"/>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6090700" y="2140086"/>
            <a:ext cx="5931579" cy="3923055"/>
          </a:xfrm>
          <a:prstGeom prst="rect">
            <a:avLst/>
          </a:prstGeom>
        </p:spPr>
      </p:pic>
      <p:sp>
        <p:nvSpPr>
          <p:cNvPr id="5" name="文本框 4"/>
          <p:cNvSpPr txBox="1"/>
          <p:nvPr/>
        </p:nvSpPr>
        <p:spPr>
          <a:xfrm>
            <a:off x="370218" y="4808107"/>
            <a:ext cx="5540861" cy="1107996"/>
          </a:xfrm>
          <a:prstGeom prst="rect">
            <a:avLst/>
          </a:prstGeom>
          <a:noFill/>
        </p:spPr>
        <p:txBody>
          <a:bodyPr wrap="square" rtlCol="0">
            <a:spAutoFit/>
          </a:bodyPr>
          <a:lstStyle/>
          <a:p>
            <a:r>
              <a:rPr lang="en-US" altLang="zh-CN" sz="2200" dirty="0" smtClean="0">
                <a:latin typeface="Times New Roman" panose="02020603050405020304" pitchFamily="18" charset="0"/>
                <a:cs typeface="Times New Roman" panose="02020603050405020304" pitchFamily="18" charset="0"/>
              </a:rPr>
              <a:t>Style </a:t>
            </a:r>
            <a:r>
              <a:rPr lang="en-US" altLang="zh-CN" sz="2200" dirty="0">
                <a:latin typeface="Times New Roman" panose="02020603050405020304" pitchFamily="18" charset="0"/>
                <a:cs typeface="Times New Roman" panose="02020603050405020304" pitchFamily="18" charset="0"/>
              </a:rPr>
              <a:t>control evaluation results. The </a:t>
            </a:r>
            <a:r>
              <a:rPr lang="en-US" altLang="zh-CN" sz="2200" dirty="0" smtClean="0">
                <a:latin typeface="Times New Roman" panose="02020603050405020304" pitchFamily="18" charset="0"/>
                <a:cs typeface="Times New Roman" panose="02020603050405020304" pitchFamily="18" charset="0"/>
              </a:rPr>
              <a:t>values are </a:t>
            </a:r>
            <a:r>
              <a:rPr lang="en-US" altLang="zh-CN" sz="2200" dirty="0">
                <a:latin typeface="Times New Roman" panose="02020603050405020304" pitchFamily="18" charset="0"/>
                <a:cs typeface="Times New Roman" panose="02020603050405020304" pitchFamily="18" charset="0"/>
              </a:rPr>
              <a:t>ratios that generated poems are identified </a:t>
            </a:r>
            <a:r>
              <a:rPr lang="en-US" altLang="zh-CN" sz="2200" dirty="0" smtClean="0">
                <a:latin typeface="Times New Roman" panose="02020603050405020304" pitchFamily="18" charset="0"/>
                <a:cs typeface="Times New Roman" panose="02020603050405020304" pitchFamily="18" charset="0"/>
              </a:rPr>
              <a:t>as different</a:t>
            </a:r>
            <a:r>
              <a:rPr lang="en-US" altLang="zh-CN" sz="2200" dirty="0">
                <a:latin typeface="Times New Roman" panose="02020603050405020304" pitchFamily="18" charset="0"/>
                <a:cs typeface="Times New Roman" panose="02020603050405020304" pitchFamily="18" charset="0"/>
              </a:rPr>
              <a:t> </a:t>
            </a:r>
            <a:r>
              <a:rPr lang="en-US" altLang="zh-CN" sz="2200" dirty="0" smtClean="0">
                <a:latin typeface="Times New Roman" panose="02020603050405020304" pitchFamily="18" charset="0"/>
                <a:cs typeface="Times New Roman" panose="02020603050405020304" pitchFamily="18" charset="0"/>
              </a:rPr>
              <a:t>styles </a:t>
            </a:r>
            <a:r>
              <a:rPr lang="en-US" altLang="zh-CN" sz="2200" dirty="0">
                <a:latin typeface="Times New Roman" panose="02020603050405020304" pitchFamily="18" charset="0"/>
                <a:cs typeface="Times New Roman" panose="02020603050405020304" pitchFamily="18" charset="0"/>
              </a:rPr>
              <a:t>by human </a:t>
            </a:r>
            <a:r>
              <a:rPr lang="en-US" altLang="zh-CN" sz="2200" dirty="0" smtClean="0">
                <a:latin typeface="Times New Roman" panose="02020603050405020304" pitchFamily="18" charset="0"/>
                <a:cs typeface="Times New Roman" panose="02020603050405020304" pitchFamily="18" charset="0"/>
              </a:rPr>
              <a:t>experts. </a:t>
            </a:r>
            <a:endParaRPr lang="zh-CN" altLang="en-US" sz="2200" dirty="0">
              <a:latin typeface="Times New Roman" panose="02020603050405020304" pitchFamily="18" charset="0"/>
              <a:cs typeface="Times New Roman" panose="02020603050405020304" pitchFamily="18" charset="0"/>
            </a:endParaRPr>
          </a:p>
        </p:txBody>
      </p:sp>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0218" y="1849616"/>
            <a:ext cx="5381043" cy="2857591"/>
          </a:xfrm>
          <a:prstGeom prst="rect">
            <a:avLst/>
          </a:prstGeom>
        </p:spPr>
      </p:pic>
    </p:spTree>
    <p:extLst>
      <p:ext uri="{BB962C8B-B14F-4D97-AF65-F5344CB8AC3E}">
        <p14:creationId xmlns:p14="http://schemas.microsoft.com/office/powerpoint/2010/main" val="162712479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978522" y="60512"/>
            <a:ext cx="7758953" cy="677108"/>
          </a:xfrm>
          <a:prstGeom prst="rect">
            <a:avLst/>
          </a:prstGeom>
          <a:noFill/>
        </p:spPr>
        <p:txBody>
          <a:bodyPr wrap="square" rtlCol="0">
            <a:spAutoFit/>
          </a:bodyPr>
          <a:lstStyle/>
          <a:p>
            <a:r>
              <a:rPr lang="zh-CN" altLang="en-US" sz="3800" dirty="0">
                <a:latin typeface="黑体" panose="02010609060101010101" pitchFamily="49" charset="-122"/>
              </a:rPr>
              <a:t>基于显著性上下文机制的诗歌</a:t>
            </a:r>
            <a:r>
              <a:rPr lang="zh-CN" altLang="en-US" sz="3800" dirty="0" smtClean="0">
                <a:latin typeface="黑体" panose="02010609060101010101" pitchFamily="49" charset="-122"/>
              </a:rPr>
              <a:t>生成</a:t>
            </a:r>
            <a:endParaRPr lang="x-none" altLang="zh-CN" sz="3800" dirty="0">
              <a:latin typeface="黑体" panose="02010609060101010101" pitchFamily="49" charset="-122"/>
            </a:endParaRPr>
          </a:p>
        </p:txBody>
      </p:sp>
      <p:pic>
        <p:nvPicPr>
          <p:cNvPr id="6" name="图片 5"/>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786387" y="1080281"/>
            <a:ext cx="6360201" cy="5654502"/>
          </a:xfrm>
          <a:prstGeom prst="rect">
            <a:avLst/>
          </a:prstGeom>
        </p:spPr>
      </p:pic>
      <p:sp>
        <p:nvSpPr>
          <p:cNvPr id="7" name="文本框 6"/>
          <p:cNvSpPr txBox="1"/>
          <p:nvPr/>
        </p:nvSpPr>
        <p:spPr>
          <a:xfrm>
            <a:off x="7328170" y="2091958"/>
            <a:ext cx="4500664" cy="2123658"/>
          </a:xfrm>
          <a:prstGeom prst="rect">
            <a:avLst/>
          </a:prstGeom>
          <a:noFill/>
        </p:spPr>
        <p:txBody>
          <a:bodyPr wrap="square" rtlCol="0">
            <a:spAutoFit/>
          </a:bodyPr>
          <a:lstStyle/>
          <a:p>
            <a:r>
              <a:rPr lang="en-US" altLang="zh-CN" sz="2200" dirty="0" smtClean="0">
                <a:latin typeface="Times New Roman" panose="02020603050405020304" pitchFamily="18" charset="0"/>
                <a:cs typeface="Times New Roman" panose="02020603050405020304" pitchFamily="18" charset="0"/>
              </a:rPr>
              <a:t>Four </a:t>
            </a:r>
            <a:r>
              <a:rPr lang="en-US" altLang="zh-CN" sz="2200" i="1" dirty="0" err="1">
                <a:latin typeface="Times New Roman" panose="02020603050405020304" pitchFamily="18" charset="0"/>
                <a:cs typeface="Times New Roman" panose="02020603050405020304" pitchFamily="18" charset="0"/>
              </a:rPr>
              <a:t>Qijue</a:t>
            </a:r>
            <a:r>
              <a:rPr lang="en-US" altLang="zh-CN" sz="2200" dirty="0" err="1">
                <a:latin typeface="Times New Roman" panose="02020603050405020304" pitchFamily="18" charset="0"/>
                <a:cs typeface="Times New Roman" panose="02020603050405020304" pitchFamily="18" charset="0"/>
              </a:rPr>
              <a:t>s</a:t>
            </a:r>
            <a:r>
              <a:rPr lang="en-US" altLang="zh-CN" sz="2200" dirty="0">
                <a:latin typeface="Times New Roman" panose="02020603050405020304" pitchFamily="18" charset="0"/>
                <a:cs typeface="Times New Roman" panose="02020603050405020304" pitchFamily="18" charset="0"/>
              </a:rPr>
              <a:t> generated with </a:t>
            </a:r>
            <a:r>
              <a:rPr lang="en-US" altLang="zh-CN" sz="2200" dirty="0" smtClean="0">
                <a:latin typeface="Times New Roman" panose="02020603050405020304" pitchFamily="18" charset="0"/>
                <a:cs typeface="Times New Roman" panose="02020603050405020304" pitchFamily="18" charset="0"/>
              </a:rPr>
              <a:t>the same </a:t>
            </a:r>
            <a:r>
              <a:rPr lang="en-US" altLang="zh-CN" sz="2200" dirty="0">
                <a:latin typeface="Times New Roman" panose="02020603050405020304" pitchFamily="18" charset="0"/>
                <a:cs typeface="Times New Roman" panose="02020603050405020304" pitchFamily="18" charset="0"/>
              </a:rPr>
              <a:t>keyword </a:t>
            </a:r>
            <a:r>
              <a:rPr lang="en-US" altLang="zh-CN" sz="2200" dirty="0" smtClean="0">
                <a:latin typeface="Times New Roman" panose="02020603050405020304" pitchFamily="18" charset="0"/>
                <a:cs typeface="Times New Roman" panose="02020603050405020304" pitchFamily="18" charset="0"/>
              </a:rPr>
              <a:t>“</a:t>
            </a:r>
            <a:r>
              <a:rPr lang="zh-CN" altLang="en-US" sz="2200" dirty="0" smtClean="0">
                <a:latin typeface="Times New Roman" panose="02020603050405020304" pitchFamily="18" charset="0"/>
                <a:cs typeface="Times New Roman" panose="02020603050405020304" pitchFamily="18" charset="0"/>
              </a:rPr>
              <a:t>烟雨</a:t>
            </a:r>
            <a:r>
              <a:rPr lang="en-US" altLang="zh-CN" sz="2200" dirty="0" smtClean="0">
                <a:latin typeface="Times New Roman" panose="02020603050405020304" pitchFamily="18" charset="0"/>
                <a:cs typeface="Times New Roman" panose="02020603050405020304" pitchFamily="18" charset="0"/>
              </a:rPr>
              <a:t>” </a:t>
            </a:r>
            <a:r>
              <a:rPr lang="en-US" altLang="zh-CN" sz="2200" dirty="0">
                <a:latin typeface="Times New Roman" panose="02020603050405020304" pitchFamily="18" charset="0"/>
                <a:cs typeface="Times New Roman" panose="02020603050405020304" pitchFamily="18" charset="0"/>
              </a:rPr>
              <a:t>(misty rain) as input. (a) non-style </a:t>
            </a:r>
            <a:r>
              <a:rPr lang="en-US" altLang="zh-CN" sz="2200" dirty="0" smtClean="0">
                <a:latin typeface="Times New Roman" panose="02020603050405020304" pitchFamily="18" charset="0"/>
                <a:cs typeface="Times New Roman" panose="02020603050405020304" pitchFamily="18" charset="0"/>
              </a:rPr>
              <a:t>by SC. </a:t>
            </a:r>
            <a:r>
              <a:rPr lang="pl-PL" altLang="zh-CN" sz="2200" dirty="0" smtClean="0">
                <a:latin typeface="Times New Roman" panose="02020603050405020304" pitchFamily="18" charset="0"/>
                <a:cs typeface="Times New Roman" panose="02020603050405020304" pitchFamily="18" charset="0"/>
              </a:rPr>
              <a:t>(</a:t>
            </a:r>
            <a:r>
              <a:rPr lang="pl-PL" altLang="zh-CN" sz="2200" dirty="0">
                <a:latin typeface="Times New Roman" panose="02020603050405020304" pitchFamily="18" charset="0"/>
                <a:cs typeface="Times New Roman" panose="02020603050405020304" pitchFamily="18" charset="0"/>
              </a:rPr>
              <a:t>b) Battlefield style </a:t>
            </a:r>
            <a:r>
              <a:rPr lang="pl-PL" altLang="zh-CN" sz="2200" dirty="0" smtClean="0">
                <a:latin typeface="Times New Roman" panose="02020603050405020304" pitchFamily="18" charset="0"/>
                <a:cs typeface="Times New Roman" panose="02020603050405020304" pitchFamily="18" charset="0"/>
              </a:rPr>
              <a:t>by</a:t>
            </a:r>
            <a:r>
              <a:rPr lang="en-US" altLang="zh-CN" sz="2200" dirty="0" smtClean="0">
                <a:latin typeface="Times New Roman" panose="02020603050405020304" pitchFamily="18" charset="0"/>
                <a:cs typeface="Times New Roman" panose="02020603050405020304" pitchFamily="18" charset="0"/>
              </a:rPr>
              <a:t> </a:t>
            </a:r>
            <a:r>
              <a:rPr lang="pl-PL" altLang="zh-CN" sz="2200" dirty="0" smtClean="0">
                <a:latin typeface="Times New Roman" panose="02020603050405020304" pitchFamily="18" charset="0"/>
                <a:cs typeface="Times New Roman" panose="02020603050405020304" pitchFamily="18" charset="0"/>
              </a:rPr>
              <a:t>Style-SC</a:t>
            </a:r>
            <a:r>
              <a:rPr lang="pl-PL" altLang="zh-CN" sz="2200" dirty="0">
                <a:latin typeface="Times New Roman" panose="02020603050405020304" pitchFamily="18" charset="0"/>
                <a:cs typeface="Times New Roman" panose="02020603050405020304" pitchFamily="18" charset="0"/>
              </a:rPr>
              <a:t>. (c) Romantic style by Style-SC. (d) Pastoral style </a:t>
            </a:r>
            <a:r>
              <a:rPr lang="pl-PL" altLang="zh-CN" sz="2200" dirty="0" smtClean="0">
                <a:latin typeface="Times New Roman" panose="02020603050405020304" pitchFamily="18" charset="0"/>
                <a:cs typeface="Times New Roman" panose="02020603050405020304" pitchFamily="18" charset="0"/>
              </a:rPr>
              <a:t>by</a:t>
            </a:r>
            <a:r>
              <a:rPr lang="en-US" altLang="zh-CN" sz="2200" dirty="0" smtClean="0">
                <a:latin typeface="Times New Roman" panose="02020603050405020304" pitchFamily="18" charset="0"/>
                <a:cs typeface="Times New Roman" panose="02020603050405020304" pitchFamily="18" charset="0"/>
              </a:rPr>
              <a:t> </a:t>
            </a:r>
            <a:r>
              <a:rPr lang="pl-PL" altLang="zh-CN" sz="2200" dirty="0" smtClean="0">
                <a:latin typeface="Times New Roman" panose="02020603050405020304" pitchFamily="18" charset="0"/>
                <a:cs typeface="Times New Roman" panose="02020603050405020304" pitchFamily="18" charset="0"/>
              </a:rPr>
              <a:t>Style-SC</a:t>
            </a:r>
            <a:r>
              <a:rPr lang="pl-PL" altLang="zh-CN" sz="2200" dirty="0">
                <a:latin typeface="Times New Roman" panose="02020603050405020304" pitchFamily="18" charset="0"/>
                <a:cs typeface="Times New Roman" panose="02020603050405020304" pitchFamily="18" charset="0"/>
              </a:rPr>
              <a:t>.</a:t>
            </a:r>
            <a:endParaRPr lang="zh-CN" altLang="en-US"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1577284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978522" y="60512"/>
            <a:ext cx="7758953" cy="677108"/>
          </a:xfrm>
          <a:prstGeom prst="rect">
            <a:avLst/>
          </a:prstGeom>
          <a:noFill/>
        </p:spPr>
        <p:txBody>
          <a:bodyPr wrap="square" rtlCol="0">
            <a:spAutoFit/>
          </a:bodyPr>
          <a:lstStyle/>
          <a:p>
            <a:r>
              <a:rPr lang="zh-CN" altLang="en-US" sz="3800" dirty="0">
                <a:latin typeface="黑体" panose="02010609060101010101" pitchFamily="49" charset="-122"/>
              </a:rPr>
              <a:t>任务背景及</a:t>
            </a:r>
            <a:r>
              <a:rPr lang="x-none" altLang="zh-CN" sz="3800" dirty="0">
                <a:latin typeface="黑体" panose="02010609060101010101" pitchFamily="49" charset="-122"/>
              </a:rPr>
              <a:t>“</a:t>
            </a:r>
            <a:r>
              <a:rPr lang="zh-CN" altLang="en-US" sz="3800" dirty="0">
                <a:latin typeface="黑体" panose="02010609060101010101" pitchFamily="49" charset="-122"/>
              </a:rPr>
              <a:t>九歌</a:t>
            </a:r>
            <a:r>
              <a:rPr lang="x-none" altLang="zh-CN" sz="3800" dirty="0">
                <a:latin typeface="黑体" panose="02010609060101010101" pitchFamily="49" charset="-122"/>
              </a:rPr>
              <a:t>”</a:t>
            </a:r>
            <a:r>
              <a:rPr lang="zh-CN" altLang="en-US" sz="3800" dirty="0">
                <a:latin typeface="黑体" panose="02010609060101010101" pitchFamily="49" charset="-122"/>
              </a:rPr>
              <a:t>作诗系统</a:t>
            </a:r>
            <a:r>
              <a:rPr lang="zh-CN" altLang="en-US" sz="3800" dirty="0" smtClean="0">
                <a:latin typeface="黑体" panose="02010609060101010101" pitchFamily="49" charset="-122"/>
              </a:rPr>
              <a:t>简介</a:t>
            </a:r>
            <a:endParaRPr lang="x-none" altLang="zh-CN" sz="3800" dirty="0">
              <a:latin typeface="黑体" panose="02010609060101010101" pitchFamily="49" charset="-122"/>
            </a:endParaRPr>
          </a:p>
        </p:txBody>
      </p:sp>
      <p:pic>
        <p:nvPicPr>
          <p:cNvPr id="5" name="图片 4"/>
          <p:cNvPicPr>
            <a:picLocks noChangeAspect="1"/>
          </p:cNvPicPr>
          <p:nvPr/>
        </p:nvPicPr>
        <p:blipFill rotWithShape="1">
          <a:blip r:embed="rId2" cstate="print">
            <a:extLst>
              <a:ext uri="{28A0092B-C50C-407E-A947-70E740481C1C}">
                <a14:useLocalDpi xmlns:a14="http://schemas.microsoft.com/office/drawing/2010/main" val="0"/>
              </a:ext>
            </a:extLst>
          </a:blip>
          <a:srcRect b="10237"/>
          <a:stretch/>
        </p:blipFill>
        <p:spPr>
          <a:xfrm>
            <a:off x="1595796" y="2738045"/>
            <a:ext cx="2181891" cy="1566840"/>
          </a:xfrm>
          <a:prstGeom prst="rect">
            <a:avLst/>
          </a:prstGeom>
        </p:spPr>
      </p:pic>
      <p:grpSp>
        <p:nvGrpSpPr>
          <p:cNvPr id="6" name="组合 5"/>
          <p:cNvGrpSpPr/>
          <p:nvPr/>
        </p:nvGrpSpPr>
        <p:grpSpPr>
          <a:xfrm>
            <a:off x="4067415" y="2595366"/>
            <a:ext cx="5586124" cy="909935"/>
            <a:chOff x="2610277" y="1582924"/>
            <a:chExt cx="5586124" cy="909935"/>
          </a:xfrm>
        </p:grpSpPr>
        <p:grpSp>
          <p:nvGrpSpPr>
            <p:cNvPr id="7" name="组合 6"/>
            <p:cNvGrpSpPr/>
            <p:nvPr/>
          </p:nvGrpSpPr>
          <p:grpSpPr>
            <a:xfrm rot="2123304">
              <a:off x="2610277" y="1582924"/>
              <a:ext cx="1393846" cy="909935"/>
              <a:chOff x="5592294" y="752043"/>
              <a:chExt cx="799414" cy="552529"/>
            </a:xfrm>
          </p:grpSpPr>
          <p:cxnSp>
            <p:nvCxnSpPr>
              <p:cNvPr id="9" name="直接连接符 8"/>
              <p:cNvCxnSpPr/>
              <p:nvPr/>
            </p:nvCxnSpPr>
            <p:spPr>
              <a:xfrm rot="19476696" flipH="1">
                <a:off x="5592294" y="1156098"/>
                <a:ext cx="701509" cy="148474"/>
              </a:xfrm>
              <a:prstGeom prst="line">
                <a:avLst/>
              </a:prstGeom>
              <a:ln w="508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10" name="组合 9"/>
              <p:cNvGrpSpPr/>
              <p:nvPr/>
            </p:nvGrpSpPr>
            <p:grpSpPr>
              <a:xfrm>
                <a:off x="6133668" y="752043"/>
                <a:ext cx="258040" cy="258040"/>
                <a:chOff x="3845536" y="1830658"/>
                <a:chExt cx="1990017" cy="1990017"/>
              </a:xfrm>
            </p:grpSpPr>
            <p:sp>
              <p:nvSpPr>
                <p:cNvPr id="11" name="圆角矩形 23"/>
                <p:cNvSpPr/>
                <p:nvPr/>
              </p:nvSpPr>
              <p:spPr>
                <a:xfrm>
                  <a:off x="3845536" y="1830658"/>
                  <a:ext cx="1990017" cy="1990017"/>
                </a:xfrm>
                <a:prstGeom prst="ellipse">
                  <a:avLst/>
                </a:prstGeom>
                <a:gradFill flip="none" rotWithShape="1">
                  <a:gsLst>
                    <a:gs pos="50000">
                      <a:srgbClr val="F2F2F2"/>
                    </a:gs>
                    <a:gs pos="50000">
                      <a:schemeClr val="bg1"/>
                    </a:gs>
                  </a:gsLst>
                  <a:lin ang="13500000" scaled="1"/>
                  <a:tileRect/>
                </a:gradFill>
                <a:ln>
                  <a:noFill/>
                </a:ln>
                <a:effectLst>
                  <a:outerShdw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dirty="0">
                    <a:latin typeface="Times New Roman" panose="02020603050405020304" pitchFamily="18" charset="0"/>
                    <a:ea typeface="Arial Unicode MS" panose="020B0604020202020204" pitchFamily="34" charset="-122"/>
                    <a:cs typeface="+mn-ea"/>
                  </a:endParaRPr>
                </a:p>
              </p:txBody>
            </p:sp>
            <p:sp>
              <p:nvSpPr>
                <p:cNvPr id="12" name="圆角矩形 24"/>
                <p:cNvSpPr/>
                <p:nvPr/>
              </p:nvSpPr>
              <p:spPr>
                <a:xfrm>
                  <a:off x="4036823" y="2021945"/>
                  <a:ext cx="1607443" cy="1607443"/>
                </a:xfrm>
                <a:prstGeom prst="ellipse">
                  <a:avLst/>
                </a:prstGeom>
                <a:gradFill flip="none" rotWithShape="1">
                  <a:gsLst>
                    <a:gs pos="50000">
                      <a:srgbClr val="F2F2F2"/>
                    </a:gs>
                    <a:gs pos="50000">
                      <a:schemeClr val="bg1"/>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dirty="0">
                    <a:latin typeface="Times New Roman" panose="02020603050405020304" pitchFamily="18" charset="0"/>
                    <a:ea typeface="Arial Unicode MS" panose="020B0604020202020204" pitchFamily="34" charset="-122"/>
                    <a:cs typeface="+mn-ea"/>
                  </a:endParaRPr>
                </a:p>
              </p:txBody>
            </p:sp>
            <p:sp>
              <p:nvSpPr>
                <p:cNvPr id="13" name="圆角矩形 25"/>
                <p:cNvSpPr/>
                <p:nvPr/>
              </p:nvSpPr>
              <p:spPr>
                <a:xfrm>
                  <a:off x="4331496" y="2316618"/>
                  <a:ext cx="1018097" cy="1018097"/>
                </a:xfrm>
                <a:prstGeom prst="ellipse">
                  <a:avLst/>
                </a:prstGeom>
                <a:solidFill>
                  <a:schemeClr val="accent1"/>
                </a:solidFill>
                <a:ln>
                  <a:noFill/>
                </a:ln>
                <a:effectLst>
                  <a:innerShdw dist="38100" dir="13500000">
                    <a:schemeClr val="accent2">
                      <a:lumMod val="50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dirty="0">
                    <a:latin typeface="Times New Roman" panose="02020603050405020304" pitchFamily="18" charset="0"/>
                    <a:ea typeface="Arial Unicode MS" panose="020B0604020202020204" pitchFamily="34" charset="-122"/>
                    <a:cs typeface="+mn-ea"/>
                  </a:endParaRPr>
                </a:p>
              </p:txBody>
            </p:sp>
          </p:grpSp>
        </p:grpSp>
        <p:sp>
          <p:nvSpPr>
            <p:cNvPr id="8" name="文本框 7"/>
            <p:cNvSpPr txBox="1"/>
            <p:nvPr/>
          </p:nvSpPr>
          <p:spPr>
            <a:xfrm>
              <a:off x="4065465" y="1756318"/>
              <a:ext cx="4130936" cy="594202"/>
            </a:xfrm>
            <a:prstGeom prst="rect">
              <a:avLst/>
            </a:prstGeom>
            <a:noFill/>
          </p:spPr>
          <p:txBody>
            <a:bodyPr wrap="square" rtlCol="0">
              <a:spAutoFit/>
            </a:bodyPr>
            <a:lstStyle/>
            <a:p>
              <a:pPr>
                <a:lnSpc>
                  <a:spcPct val="130000"/>
                </a:lnSpc>
              </a:pPr>
              <a:r>
                <a:rPr lang="zh-CN" altLang="en-US" sz="2800" dirty="0" smtClean="0">
                  <a:solidFill>
                    <a:srgbClr val="6D1485"/>
                  </a:solidFill>
                  <a:latin typeface="黑体" panose="02010609060101010101" pitchFamily="49" charset="-122"/>
                  <a:ea typeface="黑体" panose="02010609060101010101" pitchFamily="49" charset="-122"/>
                </a:rPr>
                <a:t>专家系统</a:t>
              </a:r>
            </a:p>
          </p:txBody>
        </p:sp>
      </p:grpSp>
      <p:sp>
        <p:nvSpPr>
          <p:cNvPr id="14" name="文本框 13"/>
          <p:cNvSpPr txBox="1"/>
          <p:nvPr/>
        </p:nvSpPr>
        <p:spPr>
          <a:xfrm>
            <a:off x="6299900" y="4243070"/>
            <a:ext cx="464743" cy="674953"/>
          </a:xfrm>
          <a:prstGeom prst="rect">
            <a:avLst/>
          </a:prstGeom>
          <a:noFill/>
        </p:spPr>
        <p:txBody>
          <a:bodyPr vert="eaVert" wrap="square" rtlCol="0">
            <a:spAutoFit/>
          </a:bodyPr>
          <a:lstStyle/>
          <a:p>
            <a:pPr>
              <a:lnSpc>
                <a:spcPct val="130000"/>
              </a:lnSpc>
            </a:pPr>
            <a:r>
              <a:rPr lang="en-US" altLang="zh-CN" sz="2800" dirty="0" smtClean="0">
                <a:solidFill>
                  <a:srgbClr val="6D1485"/>
                </a:solidFill>
                <a:latin typeface="黑体" panose="02010609060101010101" pitchFamily="49" charset="-122"/>
                <a:ea typeface="黑体" panose="02010609060101010101" pitchFamily="49" charset="-122"/>
              </a:rPr>
              <a:t>…</a:t>
            </a:r>
            <a:endParaRPr lang="zh-CN" altLang="en-US" sz="2800" dirty="0" smtClean="0">
              <a:solidFill>
                <a:srgbClr val="6D1485"/>
              </a:solidFill>
              <a:latin typeface="黑体" panose="02010609060101010101" pitchFamily="49" charset="-122"/>
              <a:ea typeface="黑体" panose="02010609060101010101" pitchFamily="49" charset="-122"/>
            </a:endParaRPr>
          </a:p>
        </p:txBody>
      </p:sp>
      <p:grpSp>
        <p:nvGrpSpPr>
          <p:cNvPr id="15" name="组合 14"/>
          <p:cNvGrpSpPr/>
          <p:nvPr/>
        </p:nvGrpSpPr>
        <p:grpSpPr>
          <a:xfrm>
            <a:off x="3999261" y="3670028"/>
            <a:ext cx="5647183" cy="783660"/>
            <a:chOff x="2486473" y="2931803"/>
            <a:chExt cx="5647183" cy="783660"/>
          </a:xfrm>
        </p:grpSpPr>
        <p:grpSp>
          <p:nvGrpSpPr>
            <p:cNvPr id="16" name="组合 15"/>
            <p:cNvGrpSpPr/>
            <p:nvPr/>
          </p:nvGrpSpPr>
          <p:grpSpPr>
            <a:xfrm rot="3984397">
              <a:off x="2865204" y="2585506"/>
              <a:ext cx="751226" cy="1508687"/>
              <a:chOff x="5979915" y="752043"/>
              <a:chExt cx="411793" cy="844458"/>
            </a:xfrm>
          </p:grpSpPr>
          <p:cxnSp>
            <p:nvCxnSpPr>
              <p:cNvPr id="18" name="直接连接符 17"/>
              <p:cNvCxnSpPr/>
              <p:nvPr/>
            </p:nvCxnSpPr>
            <p:spPr>
              <a:xfrm rot="17615603" flipH="1" flipV="1">
                <a:off x="5675421" y="1214788"/>
                <a:ext cx="686207" cy="77220"/>
              </a:xfrm>
              <a:prstGeom prst="line">
                <a:avLst/>
              </a:prstGeom>
              <a:ln w="508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19" name="组合 18"/>
              <p:cNvGrpSpPr/>
              <p:nvPr/>
            </p:nvGrpSpPr>
            <p:grpSpPr>
              <a:xfrm>
                <a:off x="6133668" y="752043"/>
                <a:ext cx="258040" cy="258040"/>
                <a:chOff x="3845536" y="1830658"/>
                <a:chExt cx="1990017" cy="1990017"/>
              </a:xfrm>
            </p:grpSpPr>
            <p:sp>
              <p:nvSpPr>
                <p:cNvPr id="20" name="圆角矩形 23"/>
                <p:cNvSpPr/>
                <p:nvPr/>
              </p:nvSpPr>
              <p:spPr>
                <a:xfrm>
                  <a:off x="3845536" y="1830658"/>
                  <a:ext cx="1990017" cy="1990017"/>
                </a:xfrm>
                <a:prstGeom prst="ellipse">
                  <a:avLst/>
                </a:prstGeom>
                <a:gradFill flip="none" rotWithShape="1">
                  <a:gsLst>
                    <a:gs pos="50000">
                      <a:srgbClr val="F2F2F2"/>
                    </a:gs>
                    <a:gs pos="50000">
                      <a:schemeClr val="bg1"/>
                    </a:gs>
                  </a:gsLst>
                  <a:lin ang="13500000" scaled="1"/>
                  <a:tileRect/>
                </a:gradFill>
                <a:ln>
                  <a:noFill/>
                </a:ln>
                <a:effectLst>
                  <a:outerShdw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dirty="0">
                    <a:latin typeface="Times New Roman" panose="02020603050405020304" pitchFamily="18" charset="0"/>
                    <a:ea typeface="Arial Unicode MS" panose="020B0604020202020204" pitchFamily="34" charset="-122"/>
                    <a:cs typeface="+mn-ea"/>
                  </a:endParaRPr>
                </a:p>
              </p:txBody>
            </p:sp>
            <p:sp>
              <p:nvSpPr>
                <p:cNvPr id="21" name="圆角矩形 24"/>
                <p:cNvSpPr/>
                <p:nvPr/>
              </p:nvSpPr>
              <p:spPr>
                <a:xfrm>
                  <a:off x="4036823" y="2021945"/>
                  <a:ext cx="1607443" cy="1607443"/>
                </a:xfrm>
                <a:prstGeom prst="ellipse">
                  <a:avLst/>
                </a:prstGeom>
                <a:gradFill flip="none" rotWithShape="1">
                  <a:gsLst>
                    <a:gs pos="50000">
                      <a:srgbClr val="F2F2F2"/>
                    </a:gs>
                    <a:gs pos="50000">
                      <a:schemeClr val="bg1"/>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dirty="0">
                    <a:latin typeface="Times New Roman" panose="02020603050405020304" pitchFamily="18" charset="0"/>
                    <a:ea typeface="Arial Unicode MS" panose="020B0604020202020204" pitchFamily="34" charset="-122"/>
                    <a:cs typeface="+mn-ea"/>
                  </a:endParaRPr>
                </a:p>
              </p:txBody>
            </p:sp>
            <p:sp>
              <p:nvSpPr>
                <p:cNvPr id="22" name="圆角矩形 25"/>
                <p:cNvSpPr/>
                <p:nvPr/>
              </p:nvSpPr>
              <p:spPr>
                <a:xfrm>
                  <a:off x="4331496" y="2316618"/>
                  <a:ext cx="1018097" cy="1018097"/>
                </a:xfrm>
                <a:prstGeom prst="ellipse">
                  <a:avLst/>
                </a:prstGeom>
                <a:solidFill>
                  <a:schemeClr val="accent1"/>
                </a:solidFill>
                <a:ln>
                  <a:noFill/>
                </a:ln>
                <a:effectLst>
                  <a:innerShdw dist="38100" dir="13500000">
                    <a:schemeClr val="accent2">
                      <a:lumMod val="50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dirty="0">
                    <a:latin typeface="Times New Roman" panose="02020603050405020304" pitchFamily="18" charset="0"/>
                    <a:ea typeface="Arial Unicode MS" panose="020B0604020202020204" pitchFamily="34" charset="-122"/>
                    <a:cs typeface="+mn-ea"/>
                  </a:endParaRPr>
                </a:p>
              </p:txBody>
            </p:sp>
          </p:grpSp>
        </p:grpSp>
        <p:sp>
          <p:nvSpPr>
            <p:cNvPr id="17" name="文本框 16"/>
            <p:cNvSpPr txBox="1"/>
            <p:nvPr/>
          </p:nvSpPr>
          <p:spPr>
            <a:xfrm>
              <a:off x="4002720" y="2931803"/>
              <a:ext cx="4130936" cy="573042"/>
            </a:xfrm>
            <a:prstGeom prst="rect">
              <a:avLst/>
            </a:prstGeom>
            <a:noFill/>
          </p:spPr>
          <p:txBody>
            <a:bodyPr wrap="square" rtlCol="0">
              <a:spAutoFit/>
            </a:bodyPr>
            <a:lstStyle/>
            <a:p>
              <a:pPr>
                <a:lnSpc>
                  <a:spcPct val="130000"/>
                </a:lnSpc>
              </a:pPr>
              <a:r>
                <a:rPr lang="zh-CN" altLang="en-US" sz="2800" dirty="0" smtClean="0">
                  <a:solidFill>
                    <a:srgbClr val="6D1485"/>
                  </a:solidFill>
                  <a:latin typeface="黑体" panose="02010609060101010101" pitchFamily="49" charset="-122"/>
                  <a:ea typeface="黑体" panose="02010609060101010101" pitchFamily="49" charset="-122"/>
                </a:rPr>
                <a:t>对话系统</a:t>
              </a:r>
            </a:p>
          </p:txBody>
        </p:sp>
      </p:grpSp>
      <p:grpSp>
        <p:nvGrpSpPr>
          <p:cNvPr id="23" name="组合 22"/>
          <p:cNvGrpSpPr/>
          <p:nvPr/>
        </p:nvGrpSpPr>
        <p:grpSpPr>
          <a:xfrm>
            <a:off x="3966882" y="4003711"/>
            <a:ext cx="5686657" cy="1353986"/>
            <a:chOff x="2479532" y="2387424"/>
            <a:chExt cx="5659494" cy="1329484"/>
          </a:xfrm>
        </p:grpSpPr>
        <p:grpSp>
          <p:nvGrpSpPr>
            <p:cNvPr id="24" name="组合 23"/>
            <p:cNvGrpSpPr/>
            <p:nvPr/>
          </p:nvGrpSpPr>
          <p:grpSpPr>
            <a:xfrm rot="3984397">
              <a:off x="2512370" y="2354586"/>
              <a:ext cx="1329484" cy="1395159"/>
              <a:chOff x="5662936" y="752043"/>
              <a:chExt cx="728772" cy="780913"/>
            </a:xfrm>
          </p:grpSpPr>
          <p:cxnSp>
            <p:nvCxnSpPr>
              <p:cNvPr id="26" name="直接连接符 25"/>
              <p:cNvCxnSpPr/>
              <p:nvPr/>
            </p:nvCxnSpPr>
            <p:spPr>
              <a:xfrm rot="17615603" flipH="1" flipV="1">
                <a:off x="5521403" y="984228"/>
                <a:ext cx="690261" cy="407196"/>
              </a:xfrm>
              <a:prstGeom prst="line">
                <a:avLst/>
              </a:prstGeom>
              <a:ln w="508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27" name="组合 26"/>
              <p:cNvGrpSpPr/>
              <p:nvPr/>
            </p:nvGrpSpPr>
            <p:grpSpPr>
              <a:xfrm>
                <a:off x="6133668" y="752043"/>
                <a:ext cx="258040" cy="258040"/>
                <a:chOff x="3845536" y="1830658"/>
                <a:chExt cx="1990017" cy="1990017"/>
              </a:xfrm>
            </p:grpSpPr>
            <p:sp>
              <p:nvSpPr>
                <p:cNvPr id="28" name="圆角矩形 23"/>
                <p:cNvSpPr/>
                <p:nvPr/>
              </p:nvSpPr>
              <p:spPr>
                <a:xfrm>
                  <a:off x="3845536" y="1830658"/>
                  <a:ext cx="1990017" cy="1990017"/>
                </a:xfrm>
                <a:prstGeom prst="ellipse">
                  <a:avLst/>
                </a:prstGeom>
                <a:gradFill flip="none" rotWithShape="1">
                  <a:gsLst>
                    <a:gs pos="50000">
                      <a:srgbClr val="F2F2F2"/>
                    </a:gs>
                    <a:gs pos="50000">
                      <a:schemeClr val="bg1"/>
                    </a:gs>
                  </a:gsLst>
                  <a:lin ang="13500000" scaled="1"/>
                  <a:tileRect/>
                </a:gradFill>
                <a:ln>
                  <a:noFill/>
                </a:ln>
                <a:effectLst>
                  <a:outerShdw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dirty="0">
                    <a:latin typeface="Times New Roman" panose="02020603050405020304" pitchFamily="18" charset="0"/>
                    <a:ea typeface="Arial Unicode MS" panose="020B0604020202020204" pitchFamily="34" charset="-122"/>
                    <a:cs typeface="+mn-ea"/>
                  </a:endParaRPr>
                </a:p>
              </p:txBody>
            </p:sp>
            <p:sp>
              <p:nvSpPr>
                <p:cNvPr id="29" name="圆角矩形 24"/>
                <p:cNvSpPr/>
                <p:nvPr/>
              </p:nvSpPr>
              <p:spPr>
                <a:xfrm>
                  <a:off x="4036823" y="2021945"/>
                  <a:ext cx="1607443" cy="1607443"/>
                </a:xfrm>
                <a:prstGeom prst="ellipse">
                  <a:avLst/>
                </a:prstGeom>
                <a:gradFill flip="none" rotWithShape="1">
                  <a:gsLst>
                    <a:gs pos="50000">
                      <a:srgbClr val="F2F2F2"/>
                    </a:gs>
                    <a:gs pos="50000">
                      <a:schemeClr val="bg1"/>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dirty="0">
                    <a:latin typeface="Times New Roman" panose="02020603050405020304" pitchFamily="18" charset="0"/>
                    <a:ea typeface="Arial Unicode MS" panose="020B0604020202020204" pitchFamily="34" charset="-122"/>
                    <a:cs typeface="+mn-ea"/>
                  </a:endParaRPr>
                </a:p>
              </p:txBody>
            </p:sp>
            <p:sp>
              <p:nvSpPr>
                <p:cNvPr id="30" name="圆角矩形 25"/>
                <p:cNvSpPr/>
                <p:nvPr/>
              </p:nvSpPr>
              <p:spPr>
                <a:xfrm>
                  <a:off x="4331496" y="2316618"/>
                  <a:ext cx="1018097" cy="1018097"/>
                </a:xfrm>
                <a:prstGeom prst="ellipse">
                  <a:avLst/>
                </a:prstGeom>
                <a:solidFill>
                  <a:schemeClr val="accent1"/>
                </a:solidFill>
                <a:ln>
                  <a:noFill/>
                </a:ln>
                <a:effectLst>
                  <a:innerShdw dist="38100" dir="13500000">
                    <a:schemeClr val="accent2">
                      <a:lumMod val="50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dirty="0">
                    <a:latin typeface="Times New Roman" panose="02020603050405020304" pitchFamily="18" charset="0"/>
                    <a:ea typeface="Arial Unicode MS" panose="020B0604020202020204" pitchFamily="34" charset="-122"/>
                    <a:cs typeface="+mn-ea"/>
                  </a:endParaRPr>
                </a:p>
              </p:txBody>
            </p:sp>
          </p:grpSp>
        </p:grpSp>
        <p:sp>
          <p:nvSpPr>
            <p:cNvPr id="25" name="文本框 24"/>
            <p:cNvSpPr txBox="1"/>
            <p:nvPr/>
          </p:nvSpPr>
          <p:spPr>
            <a:xfrm>
              <a:off x="4008090" y="2960416"/>
              <a:ext cx="4130936" cy="562672"/>
            </a:xfrm>
            <a:prstGeom prst="rect">
              <a:avLst/>
            </a:prstGeom>
            <a:noFill/>
          </p:spPr>
          <p:txBody>
            <a:bodyPr wrap="square" rtlCol="0">
              <a:spAutoFit/>
            </a:bodyPr>
            <a:lstStyle/>
            <a:p>
              <a:pPr>
                <a:lnSpc>
                  <a:spcPct val="130000"/>
                </a:lnSpc>
              </a:pPr>
              <a:r>
                <a:rPr lang="zh-CN" altLang="en-US" sz="2800" dirty="0" smtClean="0">
                  <a:solidFill>
                    <a:srgbClr val="6D1485"/>
                  </a:solidFill>
                  <a:latin typeface="黑体" panose="02010609060101010101" pitchFamily="49" charset="-122"/>
                  <a:ea typeface="黑体" panose="02010609060101010101" pitchFamily="49" charset="-122"/>
                </a:rPr>
                <a:t>诗歌生成</a:t>
              </a:r>
            </a:p>
          </p:txBody>
        </p:sp>
      </p:grpSp>
      <p:grpSp>
        <p:nvGrpSpPr>
          <p:cNvPr id="31" name="组合 30"/>
          <p:cNvGrpSpPr/>
          <p:nvPr/>
        </p:nvGrpSpPr>
        <p:grpSpPr>
          <a:xfrm>
            <a:off x="3847142" y="1834788"/>
            <a:ext cx="5806397" cy="1103209"/>
            <a:chOff x="2549501" y="685064"/>
            <a:chExt cx="5806397" cy="1103209"/>
          </a:xfrm>
        </p:grpSpPr>
        <p:grpSp>
          <p:nvGrpSpPr>
            <p:cNvPr id="32" name="组合 31"/>
            <p:cNvGrpSpPr/>
            <p:nvPr/>
          </p:nvGrpSpPr>
          <p:grpSpPr>
            <a:xfrm>
              <a:off x="2549501" y="869282"/>
              <a:ext cx="1669898" cy="918991"/>
              <a:chOff x="2313932" y="911686"/>
              <a:chExt cx="1669898" cy="918991"/>
            </a:xfrm>
          </p:grpSpPr>
          <p:cxnSp>
            <p:nvCxnSpPr>
              <p:cNvPr id="34" name="直接连接符 33"/>
              <p:cNvCxnSpPr/>
              <p:nvPr/>
            </p:nvCxnSpPr>
            <p:spPr>
              <a:xfrm flipH="1">
                <a:off x="2313932" y="1203098"/>
                <a:ext cx="1285950" cy="627579"/>
              </a:xfrm>
              <a:prstGeom prst="line">
                <a:avLst/>
              </a:prstGeom>
              <a:ln w="508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35" name="组合 34"/>
              <p:cNvGrpSpPr/>
              <p:nvPr/>
            </p:nvGrpSpPr>
            <p:grpSpPr>
              <a:xfrm rot="1003755">
                <a:off x="3533915" y="911686"/>
                <a:ext cx="449915" cy="424954"/>
                <a:chOff x="3845536" y="1830658"/>
                <a:chExt cx="1990017" cy="1990017"/>
              </a:xfrm>
            </p:grpSpPr>
            <p:sp>
              <p:nvSpPr>
                <p:cNvPr id="36" name="圆角矩形 23"/>
                <p:cNvSpPr/>
                <p:nvPr/>
              </p:nvSpPr>
              <p:spPr>
                <a:xfrm>
                  <a:off x="3845536" y="1830658"/>
                  <a:ext cx="1990017" cy="1990017"/>
                </a:xfrm>
                <a:prstGeom prst="ellipse">
                  <a:avLst/>
                </a:prstGeom>
                <a:gradFill flip="none" rotWithShape="1">
                  <a:gsLst>
                    <a:gs pos="50000">
                      <a:srgbClr val="F2F2F2"/>
                    </a:gs>
                    <a:gs pos="50000">
                      <a:schemeClr val="bg1"/>
                    </a:gs>
                  </a:gsLst>
                  <a:lin ang="13500000" scaled="1"/>
                  <a:tileRect/>
                </a:gradFill>
                <a:ln>
                  <a:noFill/>
                </a:ln>
                <a:effectLst>
                  <a:outerShdw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dirty="0">
                    <a:latin typeface="Times New Roman" panose="02020603050405020304" pitchFamily="18" charset="0"/>
                    <a:ea typeface="Arial Unicode MS" panose="020B0604020202020204" pitchFamily="34" charset="-122"/>
                    <a:cs typeface="+mn-ea"/>
                  </a:endParaRPr>
                </a:p>
              </p:txBody>
            </p:sp>
            <p:sp>
              <p:nvSpPr>
                <p:cNvPr id="37" name="圆角矩形 24"/>
                <p:cNvSpPr/>
                <p:nvPr/>
              </p:nvSpPr>
              <p:spPr>
                <a:xfrm>
                  <a:off x="4036833" y="2021945"/>
                  <a:ext cx="1607444" cy="1607443"/>
                </a:xfrm>
                <a:prstGeom prst="ellipse">
                  <a:avLst/>
                </a:prstGeom>
                <a:gradFill flip="none" rotWithShape="1">
                  <a:gsLst>
                    <a:gs pos="50000">
                      <a:srgbClr val="F2F2F2"/>
                    </a:gs>
                    <a:gs pos="50000">
                      <a:schemeClr val="bg1"/>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dirty="0">
                    <a:latin typeface="Times New Roman" panose="02020603050405020304" pitchFamily="18" charset="0"/>
                    <a:ea typeface="Arial Unicode MS" panose="020B0604020202020204" pitchFamily="34" charset="-122"/>
                    <a:cs typeface="+mn-ea"/>
                  </a:endParaRPr>
                </a:p>
              </p:txBody>
            </p:sp>
            <p:sp>
              <p:nvSpPr>
                <p:cNvPr id="38" name="圆角矩形 25"/>
                <p:cNvSpPr/>
                <p:nvPr/>
              </p:nvSpPr>
              <p:spPr>
                <a:xfrm>
                  <a:off x="4331484" y="2316618"/>
                  <a:ext cx="1018094" cy="1018096"/>
                </a:xfrm>
                <a:prstGeom prst="ellipse">
                  <a:avLst/>
                </a:prstGeom>
                <a:solidFill>
                  <a:schemeClr val="accent1"/>
                </a:solidFill>
                <a:ln>
                  <a:noFill/>
                </a:ln>
                <a:effectLst>
                  <a:innerShdw dist="38100" dir="13500000">
                    <a:schemeClr val="accent2">
                      <a:lumMod val="50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dirty="0">
                    <a:latin typeface="Times New Roman" panose="02020603050405020304" pitchFamily="18" charset="0"/>
                    <a:ea typeface="Arial Unicode MS" panose="020B0604020202020204" pitchFamily="34" charset="-122"/>
                    <a:cs typeface="+mn-ea"/>
                  </a:endParaRPr>
                </a:p>
              </p:txBody>
            </p:sp>
          </p:grpSp>
        </p:grpSp>
        <p:sp>
          <p:nvSpPr>
            <p:cNvPr id="33" name="文本框 32"/>
            <p:cNvSpPr txBox="1"/>
            <p:nvPr/>
          </p:nvSpPr>
          <p:spPr>
            <a:xfrm>
              <a:off x="4224962" y="685064"/>
              <a:ext cx="4130936" cy="573042"/>
            </a:xfrm>
            <a:prstGeom prst="rect">
              <a:avLst/>
            </a:prstGeom>
            <a:noFill/>
          </p:spPr>
          <p:txBody>
            <a:bodyPr wrap="square" rtlCol="0">
              <a:spAutoFit/>
            </a:bodyPr>
            <a:lstStyle/>
            <a:p>
              <a:pPr>
                <a:lnSpc>
                  <a:spcPct val="130000"/>
                </a:lnSpc>
              </a:pPr>
              <a:r>
                <a:rPr lang="zh-CN" altLang="en-US" sz="2800" dirty="0" smtClean="0">
                  <a:solidFill>
                    <a:srgbClr val="6D1485"/>
                  </a:solidFill>
                  <a:latin typeface="黑体" panose="02010609060101010101" pitchFamily="49" charset="-122"/>
                  <a:ea typeface="黑体" panose="02010609060101010101" pitchFamily="49" charset="-122"/>
                </a:rPr>
                <a:t>机器翻译</a:t>
              </a:r>
            </a:p>
          </p:txBody>
        </p:sp>
      </p:grpSp>
    </p:spTree>
    <p:extLst>
      <p:ext uri="{BB962C8B-B14F-4D97-AF65-F5344CB8AC3E}">
        <p14:creationId xmlns:p14="http://schemas.microsoft.com/office/powerpoint/2010/main" val="3863032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978522" y="60512"/>
            <a:ext cx="7758953" cy="677108"/>
          </a:xfrm>
          <a:prstGeom prst="rect">
            <a:avLst/>
          </a:prstGeom>
          <a:noFill/>
        </p:spPr>
        <p:txBody>
          <a:bodyPr wrap="square" rtlCol="0">
            <a:spAutoFit/>
          </a:bodyPr>
          <a:lstStyle/>
          <a:p>
            <a:r>
              <a:rPr lang="zh-CN" altLang="en-US" sz="3800" dirty="0">
                <a:latin typeface="黑体" panose="02010609060101010101" pitchFamily="49" charset="-122"/>
              </a:rPr>
              <a:t>基于显著性上下文机制的诗歌</a:t>
            </a:r>
            <a:r>
              <a:rPr lang="zh-CN" altLang="en-US" sz="3800" dirty="0" smtClean="0">
                <a:latin typeface="黑体" panose="02010609060101010101" pitchFamily="49" charset="-122"/>
              </a:rPr>
              <a:t>生成</a:t>
            </a:r>
            <a:endParaRPr lang="x-none" altLang="zh-CN" sz="3800" dirty="0">
              <a:latin typeface="黑体" panose="02010609060101010101" pitchFamily="49" charset="-122"/>
            </a:endParaRPr>
          </a:p>
        </p:txBody>
      </p:sp>
      <p:sp>
        <p:nvSpPr>
          <p:cNvPr id="8" name="文本框 7"/>
          <p:cNvSpPr txBox="1"/>
          <p:nvPr/>
        </p:nvSpPr>
        <p:spPr>
          <a:xfrm>
            <a:off x="0" y="864858"/>
            <a:ext cx="3910519" cy="523220"/>
          </a:xfrm>
          <a:prstGeom prst="rect">
            <a:avLst/>
          </a:prstGeom>
          <a:noFill/>
        </p:spPr>
        <p:txBody>
          <a:bodyPr wrap="square" rtlCol="0">
            <a:spAutoFit/>
          </a:bodyPr>
          <a:lstStyle/>
          <a:p>
            <a:r>
              <a:rPr lang="en-US" altLang="zh-CN" sz="2800" b="1" dirty="0" smtClean="0">
                <a:latin typeface="Times New Roman" panose="02020603050405020304" pitchFamily="18" charset="0"/>
                <a:cs typeface="Times New Roman" panose="02020603050405020304" pitchFamily="18" charset="0"/>
              </a:rPr>
              <a:t>Case Study</a:t>
            </a:r>
            <a:endParaRPr lang="zh-CN" altLang="en-US" sz="2800" b="1" dirty="0">
              <a:latin typeface="Times New Roman" panose="02020603050405020304" pitchFamily="18" charset="0"/>
              <a:cs typeface="Times New Roman" panose="02020603050405020304" pitchFamily="18" charset="0"/>
            </a:endParaRPr>
          </a:p>
        </p:txBody>
      </p:sp>
      <p:sp>
        <p:nvSpPr>
          <p:cNvPr id="3" name="文本框 2"/>
          <p:cNvSpPr txBox="1"/>
          <p:nvPr/>
        </p:nvSpPr>
        <p:spPr>
          <a:xfrm>
            <a:off x="2252191" y="5586472"/>
            <a:ext cx="7747844" cy="1107996"/>
          </a:xfrm>
          <a:prstGeom prst="rect">
            <a:avLst/>
          </a:prstGeom>
          <a:noFill/>
        </p:spPr>
        <p:txBody>
          <a:bodyPr wrap="square" rtlCol="0">
            <a:spAutoFit/>
          </a:bodyPr>
          <a:lstStyle/>
          <a:p>
            <a:pPr algn="ctr"/>
            <a:r>
              <a:rPr lang="en-US" altLang="zh-CN" sz="2200" dirty="0" smtClean="0">
                <a:latin typeface="Times New Roman" panose="02020603050405020304" pitchFamily="18" charset="0"/>
                <a:cs typeface="Times New Roman" panose="02020603050405020304" pitchFamily="18" charset="0"/>
              </a:rPr>
              <a:t>Two </a:t>
            </a:r>
            <a:r>
              <a:rPr lang="en-US" altLang="zh-CN" sz="2200" i="1" dirty="0" err="1">
                <a:latin typeface="Times New Roman" panose="02020603050405020304" pitchFamily="18" charset="0"/>
                <a:cs typeface="Times New Roman" panose="02020603050405020304" pitchFamily="18" charset="0"/>
              </a:rPr>
              <a:t>Wujue</a:t>
            </a:r>
            <a:r>
              <a:rPr lang="en-US" altLang="zh-CN" sz="2200" dirty="0" err="1">
                <a:latin typeface="Times New Roman" panose="02020603050405020304" pitchFamily="18" charset="0"/>
                <a:cs typeface="Times New Roman" panose="02020603050405020304" pitchFamily="18" charset="0"/>
              </a:rPr>
              <a:t>s</a:t>
            </a:r>
            <a:r>
              <a:rPr lang="en-US" altLang="zh-CN" sz="2200" dirty="0">
                <a:latin typeface="Times New Roman" panose="02020603050405020304" pitchFamily="18" charset="0"/>
                <a:cs typeface="Times New Roman" panose="02020603050405020304" pitchFamily="18" charset="0"/>
              </a:rPr>
              <a:t> generated with the same </a:t>
            </a:r>
            <a:r>
              <a:rPr lang="en-US" altLang="zh-CN" sz="2200" dirty="0" smtClean="0">
                <a:latin typeface="Times New Roman" panose="02020603050405020304" pitchFamily="18" charset="0"/>
                <a:cs typeface="Times New Roman" panose="02020603050405020304" pitchFamily="18" charset="0"/>
              </a:rPr>
              <a:t>input. Green </a:t>
            </a:r>
            <a:r>
              <a:rPr lang="en-US" altLang="zh-CN" sz="2200" dirty="0">
                <a:latin typeface="Times New Roman" panose="02020603050405020304" pitchFamily="18" charset="0"/>
                <a:cs typeface="Times New Roman" panose="02020603050405020304" pitchFamily="18" charset="0"/>
              </a:rPr>
              <a:t>boxes and arrows show consistencies, and </a:t>
            </a:r>
            <a:r>
              <a:rPr lang="en-US" altLang="zh-CN" sz="2200" dirty="0" smtClean="0">
                <a:latin typeface="Times New Roman" panose="02020603050405020304" pitchFamily="18" charset="0"/>
                <a:cs typeface="Times New Roman" panose="02020603050405020304" pitchFamily="18" charset="0"/>
              </a:rPr>
              <a:t>the red </a:t>
            </a:r>
            <a:r>
              <a:rPr lang="en-US" altLang="zh-CN" sz="2200" dirty="0">
                <a:latin typeface="Times New Roman" panose="02020603050405020304" pitchFamily="18" charset="0"/>
                <a:cs typeface="Times New Roman" panose="02020603050405020304" pitchFamily="18" charset="0"/>
              </a:rPr>
              <a:t>ones show </a:t>
            </a:r>
            <a:r>
              <a:rPr lang="en-US" altLang="zh-CN" sz="2200" dirty="0" smtClean="0">
                <a:latin typeface="Times New Roman" panose="02020603050405020304" pitchFamily="18" charset="0"/>
                <a:cs typeface="Times New Roman" panose="02020603050405020304" pitchFamily="18" charset="0"/>
              </a:rPr>
              <a:t>inconsistencies. Automatically selected </a:t>
            </a:r>
            <a:r>
              <a:rPr lang="en-US" altLang="zh-CN" sz="2200" dirty="0" err="1" smtClean="0">
                <a:latin typeface="Times New Roman" panose="02020603050405020304" pitchFamily="18" charset="0"/>
                <a:cs typeface="Times New Roman" panose="02020603050405020304" pitchFamily="18" charset="0"/>
              </a:rPr>
              <a:t>charcters</a:t>
            </a:r>
            <a:r>
              <a:rPr lang="en-US" altLang="zh-CN" sz="2200" dirty="0" smtClean="0">
                <a:latin typeface="Times New Roman" panose="02020603050405020304" pitchFamily="18" charset="0"/>
                <a:cs typeface="Times New Roman" panose="02020603050405020304" pitchFamily="18" charset="0"/>
              </a:rPr>
              <a:t> </a:t>
            </a:r>
            <a:r>
              <a:rPr lang="en-US" altLang="zh-CN" sz="2200" dirty="0">
                <a:latin typeface="Times New Roman" panose="02020603050405020304" pitchFamily="18" charset="0"/>
                <a:cs typeface="Times New Roman" panose="02020603050405020304" pitchFamily="18" charset="0"/>
              </a:rPr>
              <a:t>by SC are underlined.</a:t>
            </a:r>
            <a:endParaRPr lang="zh-CN" altLang="en-US" sz="2200" dirty="0">
              <a:latin typeface="Times New Roman" panose="02020603050405020304" pitchFamily="18" charset="0"/>
              <a:cs typeface="Times New Roman" panose="02020603050405020304" pitchFamily="18" charset="0"/>
            </a:endParaRPr>
          </a:p>
        </p:txBody>
      </p:sp>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69628" y="1049343"/>
            <a:ext cx="6827520" cy="4613068"/>
          </a:xfrm>
          <a:prstGeom prst="rect">
            <a:avLst/>
          </a:prstGeom>
        </p:spPr>
      </p:pic>
    </p:spTree>
    <p:extLst>
      <p:ext uri="{BB962C8B-B14F-4D97-AF65-F5344CB8AC3E}">
        <p14:creationId xmlns:p14="http://schemas.microsoft.com/office/powerpoint/2010/main" val="202413731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978522" y="60512"/>
            <a:ext cx="7758953" cy="677108"/>
          </a:xfrm>
          <a:prstGeom prst="rect">
            <a:avLst/>
          </a:prstGeom>
          <a:noFill/>
        </p:spPr>
        <p:txBody>
          <a:bodyPr wrap="square" rtlCol="0">
            <a:spAutoFit/>
          </a:bodyPr>
          <a:lstStyle/>
          <a:p>
            <a:r>
              <a:rPr lang="zh-CN" altLang="en-US" sz="3800" dirty="0">
                <a:latin typeface="黑体" panose="02010609060101010101" pitchFamily="49" charset="-122"/>
              </a:rPr>
              <a:t>基于显著性上下文机制的诗歌</a:t>
            </a:r>
            <a:r>
              <a:rPr lang="zh-CN" altLang="en-US" sz="3800" dirty="0" smtClean="0">
                <a:latin typeface="黑体" panose="02010609060101010101" pitchFamily="49" charset="-122"/>
              </a:rPr>
              <a:t>生成</a:t>
            </a:r>
            <a:endParaRPr lang="x-none" altLang="zh-CN" sz="3800" dirty="0">
              <a:latin typeface="黑体" panose="02010609060101010101" pitchFamily="49" charset="-122"/>
            </a:endParaRPr>
          </a:p>
        </p:txBody>
      </p:sp>
      <p:sp>
        <p:nvSpPr>
          <p:cNvPr id="8" name="文本框 7"/>
          <p:cNvSpPr txBox="1"/>
          <p:nvPr/>
        </p:nvSpPr>
        <p:spPr>
          <a:xfrm>
            <a:off x="149157" y="861546"/>
            <a:ext cx="1958503" cy="523220"/>
          </a:xfrm>
          <a:prstGeom prst="rect">
            <a:avLst/>
          </a:prstGeom>
          <a:noFill/>
        </p:spPr>
        <p:txBody>
          <a:bodyPr wrap="square" rtlCol="0">
            <a:spAutoFit/>
          </a:bodyPr>
          <a:lstStyle/>
          <a:p>
            <a:r>
              <a:rPr lang="en-US" altLang="zh-CN" sz="2800" b="1" dirty="0" smtClean="0">
                <a:latin typeface="Times New Roman" panose="02020603050405020304" pitchFamily="18" charset="0"/>
                <a:cs typeface="Times New Roman" panose="02020603050405020304" pitchFamily="18" charset="0"/>
              </a:rPr>
              <a:t>Weakness</a:t>
            </a:r>
            <a:endParaRPr lang="zh-CN" altLang="en-US" sz="2800" b="1" dirty="0">
              <a:latin typeface="Times New Roman" panose="02020603050405020304" pitchFamily="18" charset="0"/>
              <a:cs typeface="Times New Roman" panose="02020603050405020304" pitchFamily="18" charset="0"/>
            </a:endParaRPr>
          </a:p>
        </p:txBody>
      </p:sp>
      <p:sp>
        <p:nvSpPr>
          <p:cNvPr id="3" name="文本框 2"/>
          <p:cNvSpPr txBox="1"/>
          <p:nvPr/>
        </p:nvSpPr>
        <p:spPr>
          <a:xfrm>
            <a:off x="270409" y="5761654"/>
            <a:ext cx="6029870" cy="769441"/>
          </a:xfrm>
          <a:prstGeom prst="rect">
            <a:avLst/>
          </a:prstGeom>
          <a:noFill/>
        </p:spPr>
        <p:txBody>
          <a:bodyPr wrap="square" rtlCol="0">
            <a:spAutoFit/>
          </a:bodyPr>
          <a:lstStyle/>
          <a:p>
            <a:r>
              <a:rPr lang="en-US" altLang="zh-CN" sz="2200" dirty="0">
                <a:latin typeface="Times New Roman" panose="02020603050405020304" pitchFamily="18" charset="0"/>
                <a:cs typeface="Times New Roman" panose="02020603050405020304" pitchFamily="18" charset="0"/>
              </a:rPr>
              <a:t>A negative example. A </a:t>
            </a:r>
            <a:r>
              <a:rPr lang="en-US" altLang="zh-CN" sz="2200" i="1" dirty="0" err="1">
                <a:latin typeface="Times New Roman" panose="02020603050405020304" pitchFamily="18" charset="0"/>
                <a:cs typeface="Times New Roman" panose="02020603050405020304" pitchFamily="18" charset="0"/>
              </a:rPr>
              <a:t>Qijue</a:t>
            </a:r>
            <a:r>
              <a:rPr lang="en-US" altLang="zh-CN" sz="2200" i="1" dirty="0">
                <a:latin typeface="Times New Roman" panose="02020603050405020304" pitchFamily="18" charset="0"/>
                <a:cs typeface="Times New Roman" panose="02020603050405020304" pitchFamily="18" charset="0"/>
              </a:rPr>
              <a:t> </a:t>
            </a:r>
            <a:r>
              <a:rPr lang="en-US" altLang="zh-CN" sz="2200" dirty="0">
                <a:latin typeface="Times New Roman" panose="02020603050405020304" pitchFamily="18" charset="0"/>
                <a:cs typeface="Times New Roman" panose="02020603050405020304" pitchFamily="18" charset="0"/>
              </a:rPr>
              <a:t>generated by our SC model. Red box </a:t>
            </a:r>
            <a:r>
              <a:rPr lang="en-US" altLang="zh-CN" sz="2200" dirty="0" smtClean="0">
                <a:latin typeface="Times New Roman" panose="02020603050405020304" pitchFamily="18" charset="0"/>
                <a:cs typeface="Times New Roman" panose="02020603050405020304" pitchFamily="18" charset="0"/>
              </a:rPr>
              <a:t>and arrow </a:t>
            </a:r>
            <a:r>
              <a:rPr lang="en-US" altLang="zh-CN" sz="2200" dirty="0">
                <a:latin typeface="Times New Roman" panose="02020603050405020304" pitchFamily="18" charset="0"/>
                <a:cs typeface="Times New Roman" panose="02020603050405020304" pitchFamily="18" charset="0"/>
              </a:rPr>
              <a:t>show the </a:t>
            </a:r>
            <a:r>
              <a:rPr lang="en-US" altLang="zh-CN" sz="2200" dirty="0" smtClean="0">
                <a:latin typeface="Times New Roman" panose="02020603050405020304" pitchFamily="18" charset="0"/>
                <a:cs typeface="Times New Roman" panose="02020603050405020304" pitchFamily="18" charset="0"/>
              </a:rPr>
              <a:t>inconsistency. </a:t>
            </a:r>
            <a:endParaRPr lang="zh-CN" altLang="en-US" sz="2200" dirty="0">
              <a:latin typeface="Times New Roman" panose="02020603050405020304" pitchFamily="18" charset="0"/>
              <a:cs typeface="Times New Roman" panose="02020603050405020304" pitchFamily="18" charset="0"/>
            </a:endParaRPr>
          </a:p>
        </p:txBody>
      </p:sp>
      <p:sp>
        <p:nvSpPr>
          <p:cNvPr id="6" name="文本框 5"/>
          <p:cNvSpPr txBox="1"/>
          <p:nvPr/>
        </p:nvSpPr>
        <p:spPr>
          <a:xfrm>
            <a:off x="516844" y="1610234"/>
            <a:ext cx="4813915" cy="523220"/>
          </a:xfrm>
          <a:prstGeom prst="rect">
            <a:avLst/>
          </a:prstGeom>
          <a:noFill/>
        </p:spPr>
        <p:txBody>
          <a:bodyPr wrap="square" rtlCol="0">
            <a:spAutoFit/>
          </a:bodyPr>
          <a:lstStyle/>
          <a:p>
            <a:r>
              <a:rPr lang="en-US" altLang="zh-CN" sz="2800" b="1" dirty="0" smtClean="0">
                <a:latin typeface="Times New Roman" panose="02020603050405020304" pitchFamily="18" charset="0"/>
                <a:cs typeface="Times New Roman" panose="02020603050405020304" pitchFamily="18" charset="0"/>
              </a:rPr>
              <a:t>1</a:t>
            </a:r>
            <a:r>
              <a:rPr lang="en-US" altLang="zh-CN" sz="2800" b="1" dirty="0">
                <a:latin typeface="Times New Roman" panose="02020603050405020304" pitchFamily="18" charset="0"/>
                <a:cs typeface="Times New Roman" panose="02020603050405020304" pitchFamily="18" charset="0"/>
              </a:rPr>
              <a:t>. </a:t>
            </a:r>
            <a:r>
              <a:rPr lang="en-US" altLang="zh-CN" sz="2800" b="1" dirty="0" smtClean="0">
                <a:latin typeface="Times New Roman" panose="02020603050405020304" pitchFamily="18" charset="0"/>
                <a:cs typeface="Times New Roman" panose="02020603050405020304" pitchFamily="18" charset="0"/>
              </a:rPr>
              <a:t>Inflexible selection method</a:t>
            </a:r>
            <a:endParaRPr lang="zh-CN" altLang="en-US" sz="2800" b="1" dirty="0">
              <a:latin typeface="Times New Roman" panose="02020603050405020304" pitchFamily="18" charset="0"/>
              <a:cs typeface="Times New Roman" panose="02020603050405020304" pitchFamily="18" charset="0"/>
            </a:endParaRPr>
          </a:p>
        </p:txBody>
      </p:sp>
      <p:pic>
        <p:nvPicPr>
          <p:cNvPr id="5" name="图片 4"/>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315806" y="2358922"/>
            <a:ext cx="6029870" cy="3350141"/>
          </a:xfrm>
          <a:prstGeom prst="rect">
            <a:avLst/>
          </a:prstGeom>
        </p:spPr>
      </p:pic>
      <p:cxnSp>
        <p:nvCxnSpPr>
          <p:cNvPr id="10" name="直接连接符 9"/>
          <p:cNvCxnSpPr/>
          <p:nvPr/>
        </p:nvCxnSpPr>
        <p:spPr>
          <a:xfrm>
            <a:off x="6595353" y="1123156"/>
            <a:ext cx="0" cy="5588929"/>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8723363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978522" y="60512"/>
            <a:ext cx="7758953" cy="677108"/>
          </a:xfrm>
          <a:prstGeom prst="rect">
            <a:avLst/>
          </a:prstGeom>
          <a:noFill/>
        </p:spPr>
        <p:txBody>
          <a:bodyPr wrap="square" rtlCol="0">
            <a:spAutoFit/>
          </a:bodyPr>
          <a:lstStyle/>
          <a:p>
            <a:r>
              <a:rPr lang="zh-CN" altLang="en-US" sz="3800" dirty="0">
                <a:latin typeface="黑体" panose="02010609060101010101" pitchFamily="49" charset="-122"/>
              </a:rPr>
              <a:t>基于显著性上下文机制的诗歌</a:t>
            </a:r>
            <a:r>
              <a:rPr lang="zh-CN" altLang="en-US" sz="3800" dirty="0" smtClean="0">
                <a:latin typeface="黑体" panose="02010609060101010101" pitchFamily="49" charset="-122"/>
              </a:rPr>
              <a:t>生成</a:t>
            </a:r>
            <a:endParaRPr lang="x-none" altLang="zh-CN" sz="3800" dirty="0">
              <a:latin typeface="黑体" panose="02010609060101010101" pitchFamily="49" charset="-122"/>
            </a:endParaRPr>
          </a:p>
        </p:txBody>
      </p:sp>
      <p:sp>
        <p:nvSpPr>
          <p:cNvPr id="8" name="文本框 7"/>
          <p:cNvSpPr txBox="1"/>
          <p:nvPr/>
        </p:nvSpPr>
        <p:spPr>
          <a:xfrm>
            <a:off x="149157" y="861546"/>
            <a:ext cx="1958503" cy="523220"/>
          </a:xfrm>
          <a:prstGeom prst="rect">
            <a:avLst/>
          </a:prstGeom>
          <a:noFill/>
        </p:spPr>
        <p:txBody>
          <a:bodyPr wrap="square" rtlCol="0">
            <a:spAutoFit/>
          </a:bodyPr>
          <a:lstStyle/>
          <a:p>
            <a:r>
              <a:rPr lang="en-US" altLang="zh-CN" sz="2800" b="1" dirty="0" smtClean="0">
                <a:latin typeface="Times New Roman" panose="02020603050405020304" pitchFamily="18" charset="0"/>
                <a:cs typeface="Times New Roman" panose="02020603050405020304" pitchFamily="18" charset="0"/>
              </a:rPr>
              <a:t>Weakness</a:t>
            </a:r>
            <a:endParaRPr lang="zh-CN" altLang="en-US" sz="2800" b="1" dirty="0">
              <a:latin typeface="Times New Roman" panose="02020603050405020304" pitchFamily="18" charset="0"/>
              <a:cs typeface="Times New Roman" panose="02020603050405020304" pitchFamily="18" charset="0"/>
            </a:endParaRPr>
          </a:p>
        </p:txBody>
      </p:sp>
      <p:sp>
        <p:nvSpPr>
          <p:cNvPr id="3" name="文本框 2"/>
          <p:cNvSpPr txBox="1"/>
          <p:nvPr/>
        </p:nvSpPr>
        <p:spPr>
          <a:xfrm>
            <a:off x="270409" y="5761654"/>
            <a:ext cx="6029870" cy="769441"/>
          </a:xfrm>
          <a:prstGeom prst="rect">
            <a:avLst/>
          </a:prstGeom>
          <a:noFill/>
        </p:spPr>
        <p:txBody>
          <a:bodyPr wrap="square" rtlCol="0">
            <a:spAutoFit/>
          </a:bodyPr>
          <a:lstStyle/>
          <a:p>
            <a:r>
              <a:rPr lang="en-US" altLang="zh-CN" sz="2200" dirty="0">
                <a:latin typeface="Times New Roman" panose="02020603050405020304" pitchFamily="18" charset="0"/>
                <a:cs typeface="Times New Roman" panose="02020603050405020304" pitchFamily="18" charset="0"/>
              </a:rPr>
              <a:t>A negative example. A </a:t>
            </a:r>
            <a:r>
              <a:rPr lang="en-US" altLang="zh-CN" sz="2200" i="1" dirty="0" err="1">
                <a:latin typeface="Times New Roman" panose="02020603050405020304" pitchFamily="18" charset="0"/>
                <a:cs typeface="Times New Roman" panose="02020603050405020304" pitchFamily="18" charset="0"/>
              </a:rPr>
              <a:t>Qijue</a:t>
            </a:r>
            <a:r>
              <a:rPr lang="en-US" altLang="zh-CN" sz="2200" i="1" dirty="0">
                <a:latin typeface="Times New Roman" panose="02020603050405020304" pitchFamily="18" charset="0"/>
                <a:cs typeface="Times New Roman" panose="02020603050405020304" pitchFamily="18" charset="0"/>
              </a:rPr>
              <a:t> </a:t>
            </a:r>
            <a:r>
              <a:rPr lang="en-US" altLang="zh-CN" sz="2200" dirty="0">
                <a:latin typeface="Times New Roman" panose="02020603050405020304" pitchFamily="18" charset="0"/>
                <a:cs typeface="Times New Roman" panose="02020603050405020304" pitchFamily="18" charset="0"/>
              </a:rPr>
              <a:t>generated by our SC model. Red box </a:t>
            </a:r>
            <a:r>
              <a:rPr lang="en-US" altLang="zh-CN" sz="2200" dirty="0" smtClean="0">
                <a:latin typeface="Times New Roman" panose="02020603050405020304" pitchFamily="18" charset="0"/>
                <a:cs typeface="Times New Roman" panose="02020603050405020304" pitchFamily="18" charset="0"/>
              </a:rPr>
              <a:t>and arrow </a:t>
            </a:r>
            <a:r>
              <a:rPr lang="en-US" altLang="zh-CN" sz="2200" dirty="0">
                <a:latin typeface="Times New Roman" panose="02020603050405020304" pitchFamily="18" charset="0"/>
                <a:cs typeface="Times New Roman" panose="02020603050405020304" pitchFamily="18" charset="0"/>
              </a:rPr>
              <a:t>show the </a:t>
            </a:r>
            <a:r>
              <a:rPr lang="en-US" altLang="zh-CN" sz="2200" dirty="0" smtClean="0">
                <a:latin typeface="Times New Roman" panose="02020603050405020304" pitchFamily="18" charset="0"/>
                <a:cs typeface="Times New Roman" panose="02020603050405020304" pitchFamily="18" charset="0"/>
              </a:rPr>
              <a:t>inconsistency. </a:t>
            </a:r>
            <a:endParaRPr lang="zh-CN" altLang="en-US" sz="2200" dirty="0">
              <a:latin typeface="Times New Roman" panose="02020603050405020304" pitchFamily="18" charset="0"/>
              <a:cs typeface="Times New Roman" panose="02020603050405020304" pitchFamily="18" charset="0"/>
            </a:endParaRPr>
          </a:p>
        </p:txBody>
      </p:sp>
      <p:sp>
        <p:nvSpPr>
          <p:cNvPr id="6" name="文本框 5"/>
          <p:cNvSpPr txBox="1"/>
          <p:nvPr/>
        </p:nvSpPr>
        <p:spPr>
          <a:xfrm>
            <a:off x="516844" y="1610234"/>
            <a:ext cx="4813915" cy="523220"/>
          </a:xfrm>
          <a:prstGeom prst="rect">
            <a:avLst/>
          </a:prstGeom>
          <a:noFill/>
        </p:spPr>
        <p:txBody>
          <a:bodyPr wrap="square" rtlCol="0">
            <a:spAutoFit/>
          </a:bodyPr>
          <a:lstStyle/>
          <a:p>
            <a:r>
              <a:rPr lang="en-US" altLang="zh-CN" sz="2800" b="1" dirty="0" smtClean="0">
                <a:latin typeface="Times New Roman" panose="02020603050405020304" pitchFamily="18" charset="0"/>
                <a:cs typeface="Times New Roman" panose="02020603050405020304" pitchFamily="18" charset="0"/>
              </a:rPr>
              <a:t>1</a:t>
            </a:r>
            <a:r>
              <a:rPr lang="en-US" altLang="zh-CN" sz="2800" b="1" dirty="0">
                <a:latin typeface="Times New Roman" panose="02020603050405020304" pitchFamily="18" charset="0"/>
                <a:cs typeface="Times New Roman" panose="02020603050405020304" pitchFamily="18" charset="0"/>
              </a:rPr>
              <a:t>. </a:t>
            </a:r>
            <a:r>
              <a:rPr lang="en-US" altLang="zh-CN" sz="2800" b="1" dirty="0" smtClean="0">
                <a:latin typeface="Times New Roman" panose="02020603050405020304" pitchFamily="18" charset="0"/>
                <a:cs typeface="Times New Roman" panose="02020603050405020304" pitchFamily="18" charset="0"/>
              </a:rPr>
              <a:t>Inflexible selection method</a:t>
            </a:r>
            <a:endParaRPr lang="zh-CN" altLang="en-US" sz="2800" b="1" dirty="0">
              <a:latin typeface="Times New Roman" panose="02020603050405020304" pitchFamily="18" charset="0"/>
              <a:cs typeface="Times New Roman" panose="02020603050405020304" pitchFamily="18" charset="0"/>
            </a:endParaRPr>
          </a:p>
        </p:txBody>
      </p:sp>
      <p:pic>
        <p:nvPicPr>
          <p:cNvPr id="5" name="图片 4"/>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315806" y="2358922"/>
            <a:ext cx="6029870" cy="3350141"/>
          </a:xfrm>
          <a:prstGeom prst="rect">
            <a:avLst/>
          </a:prstGeom>
        </p:spPr>
      </p:pic>
      <p:sp>
        <p:nvSpPr>
          <p:cNvPr id="9" name="文本框 8"/>
          <p:cNvSpPr txBox="1"/>
          <p:nvPr/>
        </p:nvSpPr>
        <p:spPr>
          <a:xfrm>
            <a:off x="6994186" y="1548625"/>
            <a:ext cx="5035686" cy="954107"/>
          </a:xfrm>
          <a:prstGeom prst="rect">
            <a:avLst/>
          </a:prstGeom>
          <a:noFill/>
        </p:spPr>
        <p:txBody>
          <a:bodyPr wrap="square" rtlCol="0">
            <a:spAutoFit/>
          </a:bodyPr>
          <a:lstStyle/>
          <a:p>
            <a:r>
              <a:rPr lang="en-US" altLang="zh-CN" sz="2800" b="1" dirty="0">
                <a:latin typeface="Times New Roman" panose="02020603050405020304" pitchFamily="18" charset="0"/>
                <a:cs typeface="Times New Roman" panose="02020603050405020304" pitchFamily="18" charset="0"/>
              </a:rPr>
              <a:t>2</a:t>
            </a:r>
            <a:r>
              <a:rPr lang="en-US" altLang="zh-CN" sz="2800" b="1" dirty="0" smtClean="0">
                <a:latin typeface="Times New Roman" panose="02020603050405020304" pitchFamily="18" charset="0"/>
                <a:cs typeface="Times New Roman" panose="02020603050405020304" pitchFamily="18" charset="0"/>
              </a:rPr>
              <a:t>. </a:t>
            </a:r>
            <a:r>
              <a:rPr lang="en-US" altLang="zh-CN" sz="2800" b="1" dirty="0">
                <a:latin typeface="Times New Roman" panose="02020603050405020304" pitchFamily="18" charset="0"/>
                <a:cs typeface="Times New Roman" panose="02020603050405020304" pitchFamily="18" charset="0"/>
              </a:rPr>
              <a:t>Supervised </a:t>
            </a:r>
            <a:r>
              <a:rPr lang="en-US" altLang="zh-CN" sz="2800" b="1" dirty="0" smtClean="0">
                <a:latin typeface="Times New Roman" panose="02020603050405020304" pitchFamily="18" charset="0"/>
                <a:cs typeface="Times New Roman" panose="02020603050405020304" pitchFamily="18" charset="0"/>
              </a:rPr>
              <a:t>learning for style transfer</a:t>
            </a:r>
            <a:endParaRPr lang="zh-CN" altLang="en-US" sz="2800" b="1" dirty="0">
              <a:latin typeface="Times New Roman" panose="02020603050405020304" pitchFamily="18" charset="0"/>
              <a:cs typeface="Times New Roman" panose="02020603050405020304" pitchFamily="18" charset="0"/>
            </a:endParaRPr>
          </a:p>
        </p:txBody>
      </p:sp>
      <p:cxnSp>
        <p:nvCxnSpPr>
          <p:cNvPr id="10" name="直接连接符 9"/>
          <p:cNvCxnSpPr/>
          <p:nvPr/>
        </p:nvCxnSpPr>
        <p:spPr>
          <a:xfrm>
            <a:off x="6595353" y="1123156"/>
            <a:ext cx="0" cy="5588929"/>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6994186" y="2846962"/>
            <a:ext cx="5100537" cy="1384995"/>
          </a:xfrm>
          <a:prstGeom prst="rect">
            <a:avLst/>
          </a:prstGeom>
          <a:noFill/>
        </p:spPr>
        <p:txBody>
          <a:bodyPr wrap="square" rtlCol="0">
            <a:spAutoFit/>
          </a:bodyPr>
          <a:lstStyle/>
          <a:p>
            <a:pPr marL="285750" indent="-285750">
              <a:buFont typeface="Arial" panose="020B0604020202020204" pitchFamily="34" charset="0"/>
              <a:buChar char="•"/>
            </a:pPr>
            <a:r>
              <a:rPr lang="en-US" altLang="zh-CN" sz="2800" dirty="0" smtClean="0">
                <a:latin typeface="Times New Roman" panose="02020603050405020304" pitchFamily="18" charset="0"/>
                <a:cs typeface="Times New Roman" panose="02020603050405020304" pitchFamily="18" charset="0"/>
              </a:rPr>
              <a:t>Expensive labeled data</a:t>
            </a:r>
          </a:p>
          <a:p>
            <a:pPr marL="285750" indent="-285750">
              <a:buFont typeface="Arial" panose="020B0604020202020204" pitchFamily="34" charset="0"/>
              <a:buChar char="•"/>
            </a:pPr>
            <a:r>
              <a:rPr lang="en-US" altLang="zh-CN" sz="2800" dirty="0" smtClean="0">
                <a:latin typeface="Times New Roman" panose="02020603050405020304" pitchFamily="18" charset="0"/>
                <a:cs typeface="Times New Roman" panose="02020603050405020304" pitchFamily="18" charset="0"/>
              </a:rPr>
              <a:t>Losing some fluency and </a:t>
            </a:r>
            <a:r>
              <a:rPr lang="en-US" altLang="zh-CN" sz="2800" dirty="0" err="1" smtClean="0">
                <a:latin typeface="Times New Roman" panose="02020603050405020304" pitchFamily="18" charset="0"/>
                <a:cs typeface="Times New Roman" panose="02020603050405020304" pitchFamily="18" charset="0"/>
              </a:rPr>
              <a:t>Poeticness</a:t>
            </a:r>
            <a:endParaRPr lang="zh-CN" altLang="en-US"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7100362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978522" y="60512"/>
            <a:ext cx="7758953" cy="677108"/>
          </a:xfrm>
          <a:prstGeom prst="rect">
            <a:avLst/>
          </a:prstGeom>
          <a:noFill/>
        </p:spPr>
        <p:txBody>
          <a:bodyPr wrap="square" rtlCol="0">
            <a:spAutoFit/>
          </a:bodyPr>
          <a:lstStyle/>
          <a:p>
            <a:r>
              <a:rPr lang="zh-CN" altLang="en-US" sz="3800" dirty="0" smtClean="0">
                <a:latin typeface="黑体" panose="02010609060101010101" pitchFamily="49" charset="-122"/>
              </a:rPr>
              <a:t>基于工作记忆模型的</a:t>
            </a:r>
            <a:r>
              <a:rPr lang="zh-CN" altLang="en-US" sz="3800" dirty="0">
                <a:latin typeface="黑体" panose="02010609060101010101" pitchFamily="49" charset="-122"/>
              </a:rPr>
              <a:t>诗歌</a:t>
            </a:r>
            <a:r>
              <a:rPr lang="zh-CN" altLang="en-US" sz="3800" dirty="0" smtClean="0">
                <a:latin typeface="黑体" panose="02010609060101010101" pitchFamily="49" charset="-122"/>
              </a:rPr>
              <a:t>生成</a:t>
            </a:r>
            <a:endParaRPr lang="x-none" altLang="zh-CN" sz="3800" dirty="0">
              <a:latin typeface="黑体" panose="02010609060101010101" pitchFamily="49" charset="-122"/>
            </a:endParaRPr>
          </a:p>
        </p:txBody>
      </p:sp>
      <p:sp>
        <p:nvSpPr>
          <p:cNvPr id="2" name="文本框 1"/>
          <p:cNvSpPr txBox="1"/>
          <p:nvPr/>
        </p:nvSpPr>
        <p:spPr>
          <a:xfrm>
            <a:off x="611840" y="2104465"/>
            <a:ext cx="11308977" cy="646331"/>
          </a:xfrm>
          <a:prstGeom prst="rect">
            <a:avLst/>
          </a:prstGeom>
          <a:noFill/>
        </p:spPr>
        <p:txBody>
          <a:bodyPr wrap="square" rtlCol="0">
            <a:spAutoFit/>
          </a:bodyPr>
          <a:lstStyle/>
          <a:p>
            <a:r>
              <a:rPr lang="en-US" altLang="zh-CN" sz="3600" dirty="0">
                <a:latin typeface="Times New Roman" panose="02020603050405020304" pitchFamily="18" charset="0"/>
                <a:cs typeface="Times New Roman" panose="02020603050405020304" pitchFamily="18" charset="0"/>
              </a:rPr>
              <a:t>Chinese Poetry Generation </a:t>
            </a:r>
            <a:r>
              <a:rPr lang="en-US" altLang="zh-CN" sz="3600" dirty="0" smtClean="0">
                <a:latin typeface="Times New Roman" panose="02020603050405020304" pitchFamily="18" charset="0"/>
                <a:cs typeface="Times New Roman" panose="02020603050405020304" pitchFamily="18" charset="0"/>
              </a:rPr>
              <a:t>with a Working </a:t>
            </a:r>
            <a:r>
              <a:rPr lang="en-US" altLang="zh-CN" sz="3600" dirty="0">
                <a:latin typeface="Times New Roman" panose="02020603050405020304" pitchFamily="18" charset="0"/>
                <a:cs typeface="Times New Roman" panose="02020603050405020304" pitchFamily="18" charset="0"/>
              </a:rPr>
              <a:t>Memory Model</a:t>
            </a:r>
          </a:p>
        </p:txBody>
      </p:sp>
      <p:sp>
        <p:nvSpPr>
          <p:cNvPr id="5" name="文本框 4"/>
          <p:cNvSpPr txBox="1"/>
          <p:nvPr/>
        </p:nvSpPr>
        <p:spPr>
          <a:xfrm>
            <a:off x="1937498" y="3171265"/>
            <a:ext cx="8317005" cy="523220"/>
          </a:xfrm>
          <a:prstGeom prst="rect">
            <a:avLst/>
          </a:prstGeom>
          <a:noFill/>
        </p:spPr>
        <p:txBody>
          <a:bodyPr wrap="square" rtlCol="0">
            <a:spAutoFit/>
          </a:bodyPr>
          <a:lstStyle/>
          <a:p>
            <a:r>
              <a:rPr lang="en-US" altLang="zh-CN" sz="2800" dirty="0" err="1" smtClean="0">
                <a:latin typeface="Times New Roman" panose="02020603050405020304" pitchFamily="18" charset="0"/>
                <a:cs typeface="Times New Roman" panose="02020603050405020304" pitchFamily="18" charset="0"/>
              </a:rPr>
              <a:t>Xiaoyuan</a:t>
            </a:r>
            <a:r>
              <a:rPr lang="en-US" altLang="zh-CN" sz="2800" dirty="0" smtClean="0">
                <a:latin typeface="Times New Roman" panose="02020603050405020304" pitchFamily="18" charset="0"/>
                <a:cs typeface="Times New Roman" panose="02020603050405020304" pitchFamily="18" charset="0"/>
              </a:rPr>
              <a:t> Yi, </a:t>
            </a:r>
            <a:r>
              <a:rPr lang="en-US" altLang="zh-CN" sz="2800" dirty="0" err="1" smtClean="0">
                <a:latin typeface="Times New Roman" panose="02020603050405020304" pitchFamily="18" charset="0"/>
                <a:cs typeface="Times New Roman" panose="02020603050405020304" pitchFamily="18" charset="0"/>
              </a:rPr>
              <a:t>Maosong</a:t>
            </a:r>
            <a:r>
              <a:rPr lang="en-US" altLang="zh-CN" sz="2800" dirty="0" smtClean="0">
                <a:latin typeface="Times New Roman" panose="02020603050405020304" pitchFamily="18" charset="0"/>
                <a:cs typeface="Times New Roman" panose="02020603050405020304" pitchFamily="18" charset="0"/>
              </a:rPr>
              <a:t> Sun, </a:t>
            </a:r>
            <a:r>
              <a:rPr lang="en-US" altLang="zh-CN" sz="2800" dirty="0" err="1">
                <a:latin typeface="Times New Roman" panose="02020603050405020304" pitchFamily="18" charset="0"/>
                <a:cs typeface="Times New Roman" panose="02020603050405020304" pitchFamily="18" charset="0"/>
              </a:rPr>
              <a:t>Ruoyu</a:t>
            </a:r>
            <a:r>
              <a:rPr lang="en-US" altLang="zh-CN" sz="2800" dirty="0">
                <a:latin typeface="Times New Roman" panose="02020603050405020304" pitchFamily="18" charset="0"/>
                <a:cs typeface="Times New Roman" panose="02020603050405020304" pitchFamily="18" charset="0"/>
              </a:rPr>
              <a:t> Li, </a:t>
            </a:r>
            <a:r>
              <a:rPr lang="en-US" altLang="zh-CN" sz="2800" dirty="0" smtClean="0">
                <a:latin typeface="Times New Roman" panose="02020603050405020304" pitchFamily="18" charset="0"/>
                <a:cs typeface="Times New Roman" panose="02020603050405020304" pitchFamily="18" charset="0"/>
              </a:rPr>
              <a:t> </a:t>
            </a:r>
            <a:r>
              <a:rPr lang="en-US" altLang="zh-CN" sz="2800" dirty="0" err="1" smtClean="0">
                <a:latin typeface="Times New Roman" panose="02020603050405020304" pitchFamily="18" charset="0"/>
                <a:cs typeface="Times New Roman" panose="02020603050405020304" pitchFamily="18" charset="0"/>
              </a:rPr>
              <a:t>Zonghan</a:t>
            </a:r>
            <a:r>
              <a:rPr lang="en-US" altLang="zh-CN" sz="2800" dirty="0" smtClean="0">
                <a:latin typeface="Times New Roman" panose="02020603050405020304" pitchFamily="18" charset="0"/>
                <a:cs typeface="Times New Roman" panose="02020603050405020304" pitchFamily="18" charset="0"/>
              </a:rPr>
              <a:t> Yang</a:t>
            </a:r>
            <a:endParaRPr lang="en-US" altLang="zh-CN" sz="2800" dirty="0">
              <a:latin typeface="Times New Roman" panose="02020603050405020304" pitchFamily="18" charset="0"/>
              <a:cs typeface="Times New Roman" panose="02020603050405020304" pitchFamily="18" charset="0"/>
            </a:endParaRPr>
          </a:p>
        </p:txBody>
      </p:sp>
      <p:sp>
        <p:nvSpPr>
          <p:cNvPr id="6" name="文本框 5"/>
          <p:cNvSpPr txBox="1"/>
          <p:nvPr/>
        </p:nvSpPr>
        <p:spPr>
          <a:xfrm>
            <a:off x="4777067" y="4211171"/>
            <a:ext cx="2637866" cy="523220"/>
          </a:xfrm>
          <a:prstGeom prst="rect">
            <a:avLst/>
          </a:prstGeom>
          <a:noFill/>
        </p:spPr>
        <p:txBody>
          <a:bodyPr wrap="square" rtlCol="0">
            <a:spAutoFit/>
          </a:bodyPr>
          <a:lstStyle/>
          <a:p>
            <a:pPr algn="ctr"/>
            <a:r>
              <a:rPr lang="en-US" altLang="zh-CN" sz="2800" dirty="0" smtClean="0">
                <a:latin typeface="Times New Roman" panose="02020603050405020304" pitchFamily="18" charset="0"/>
                <a:cs typeface="Times New Roman" panose="02020603050405020304" pitchFamily="18" charset="0"/>
              </a:rPr>
              <a:t>In IJCAI 2018</a:t>
            </a:r>
            <a:endParaRPr lang="en-US" altLang="zh-CN"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4616364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978522" y="60512"/>
            <a:ext cx="7758953" cy="677108"/>
          </a:xfrm>
          <a:prstGeom prst="rect">
            <a:avLst/>
          </a:prstGeom>
          <a:noFill/>
        </p:spPr>
        <p:txBody>
          <a:bodyPr wrap="square" rtlCol="0">
            <a:spAutoFit/>
          </a:bodyPr>
          <a:lstStyle/>
          <a:p>
            <a:r>
              <a:rPr lang="zh-CN" altLang="en-US" sz="3800" dirty="0" smtClean="0">
                <a:latin typeface="黑体" panose="02010609060101010101" pitchFamily="49" charset="-122"/>
              </a:rPr>
              <a:t>基于工作记忆模型的</a:t>
            </a:r>
            <a:r>
              <a:rPr lang="zh-CN" altLang="en-US" sz="3800" dirty="0">
                <a:latin typeface="黑体" panose="02010609060101010101" pitchFamily="49" charset="-122"/>
              </a:rPr>
              <a:t>诗歌</a:t>
            </a:r>
            <a:r>
              <a:rPr lang="zh-CN" altLang="en-US" sz="3800" dirty="0" smtClean="0">
                <a:latin typeface="黑体" panose="02010609060101010101" pitchFamily="49" charset="-122"/>
              </a:rPr>
              <a:t>生成</a:t>
            </a:r>
            <a:endParaRPr lang="x-none" altLang="zh-CN" sz="3800" dirty="0">
              <a:latin typeface="黑体" panose="02010609060101010101" pitchFamily="49" charset="-122"/>
            </a:endParaRPr>
          </a:p>
        </p:txBody>
      </p:sp>
      <p:sp>
        <p:nvSpPr>
          <p:cNvPr id="7" name="标题 1"/>
          <p:cNvSpPr>
            <a:spLocks noGrp="1"/>
          </p:cNvSpPr>
          <p:nvPr>
            <p:ph type="title"/>
          </p:nvPr>
        </p:nvSpPr>
        <p:spPr>
          <a:xfrm>
            <a:off x="194553" y="927370"/>
            <a:ext cx="5058383" cy="773747"/>
          </a:xfrm>
        </p:spPr>
        <p:txBody>
          <a:bodyPr>
            <a:noAutofit/>
          </a:bodyPr>
          <a:lstStyle/>
          <a:p>
            <a:r>
              <a:rPr kumimoji="1" lang="en-US" altLang="zh-CN" sz="2800" b="1" dirty="0" smtClean="0">
                <a:solidFill>
                  <a:schemeClr val="tx1"/>
                </a:solidFill>
                <a:latin typeface="Times New Roman" charset="0"/>
                <a:ea typeface="Times New Roman" charset="0"/>
                <a:cs typeface="Times New Roman" charset="0"/>
              </a:rPr>
              <a:t>Coherence </a:t>
            </a:r>
            <a:r>
              <a:rPr kumimoji="1" lang="en-US" altLang="zh-CN" sz="2800" b="1" dirty="0">
                <a:solidFill>
                  <a:schemeClr val="tx1"/>
                </a:solidFill>
                <a:latin typeface="Times New Roman" charset="0"/>
                <a:ea typeface="Times New Roman" charset="0"/>
                <a:cs typeface="Times New Roman" charset="0"/>
              </a:rPr>
              <a:t>in </a:t>
            </a:r>
            <a:r>
              <a:rPr kumimoji="1" lang="en-US" altLang="zh-CN" sz="2800" b="1" dirty="0" smtClean="0">
                <a:solidFill>
                  <a:schemeClr val="tx1"/>
                </a:solidFill>
                <a:latin typeface="Times New Roman" charset="0"/>
                <a:ea typeface="Times New Roman" charset="0"/>
                <a:cs typeface="Times New Roman" charset="0"/>
              </a:rPr>
              <a:t>Psycholinguistics</a:t>
            </a:r>
            <a:endParaRPr kumimoji="1" lang="zh-CN" altLang="en-US" sz="2800" b="1" dirty="0">
              <a:solidFill>
                <a:schemeClr val="tx1"/>
              </a:solidFill>
              <a:latin typeface="Times New Roman" charset="0"/>
              <a:ea typeface="Times New Roman" charset="0"/>
              <a:cs typeface="Times New Roman" charset="0"/>
            </a:endParaRPr>
          </a:p>
        </p:txBody>
      </p:sp>
      <p:sp>
        <p:nvSpPr>
          <p:cNvPr id="9" name="圆角矩形 8"/>
          <p:cNvSpPr/>
          <p:nvPr/>
        </p:nvSpPr>
        <p:spPr>
          <a:xfrm>
            <a:off x="2224391" y="1806199"/>
            <a:ext cx="7801584" cy="1788112"/>
          </a:xfrm>
          <a:prstGeom prst="round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2111688" y="1763919"/>
            <a:ext cx="7968625" cy="1815882"/>
          </a:xfrm>
          <a:prstGeom prst="rect">
            <a:avLst/>
          </a:prstGeom>
          <a:noFill/>
        </p:spPr>
        <p:txBody>
          <a:bodyPr wrap="square" rtlCol="0">
            <a:spAutoFit/>
          </a:bodyPr>
          <a:lstStyle/>
          <a:p>
            <a:pPr algn="ctr"/>
            <a:r>
              <a:rPr lang="en-US" altLang="zh-CN" sz="2800" dirty="0" smtClean="0">
                <a:latin typeface="Times New Roman" panose="02020603050405020304" pitchFamily="18" charset="0"/>
                <a:cs typeface="Times New Roman" panose="02020603050405020304" pitchFamily="18" charset="0"/>
              </a:rPr>
              <a:t>Coherence is </a:t>
            </a:r>
            <a:r>
              <a:rPr lang="en-US" altLang="zh-CN" sz="2800" dirty="0">
                <a:latin typeface="Times New Roman" panose="02020603050405020304" pitchFamily="18" charset="0"/>
                <a:cs typeface="Times New Roman" panose="02020603050405020304" pitchFamily="18" charset="0"/>
              </a:rPr>
              <a:t>achieved if the reader can connect the incoming </a:t>
            </a:r>
            <a:r>
              <a:rPr lang="en-US" altLang="zh-CN" sz="2800" dirty="0" smtClean="0">
                <a:latin typeface="Times New Roman" panose="02020603050405020304" pitchFamily="18" charset="0"/>
                <a:cs typeface="Times New Roman" panose="02020603050405020304" pitchFamily="18" charset="0"/>
              </a:rPr>
              <a:t>sentence to </a:t>
            </a:r>
            <a:r>
              <a:rPr lang="en-US" altLang="zh-CN" sz="2800" dirty="0">
                <a:latin typeface="Times New Roman" panose="02020603050405020304" pitchFamily="18" charset="0"/>
                <a:cs typeface="Times New Roman" panose="02020603050405020304" pitchFamily="18" charset="0"/>
              </a:rPr>
              <a:t>the </a:t>
            </a:r>
            <a:r>
              <a:rPr lang="en-US" altLang="zh-CN" sz="2800" dirty="0" smtClean="0">
                <a:solidFill>
                  <a:srgbClr val="FF0000"/>
                </a:solidFill>
                <a:latin typeface="Times New Roman" panose="02020603050405020304" pitchFamily="18" charset="0"/>
                <a:cs typeface="Times New Roman" panose="02020603050405020304" pitchFamily="18" charset="0"/>
              </a:rPr>
              <a:t>content in </a:t>
            </a:r>
            <a:r>
              <a:rPr lang="en-US" altLang="zh-CN" sz="2800" dirty="0">
                <a:solidFill>
                  <a:srgbClr val="FF0000"/>
                </a:solidFill>
                <a:latin typeface="Times New Roman" panose="02020603050405020304" pitchFamily="18" charset="0"/>
                <a:cs typeface="Times New Roman" panose="02020603050405020304" pitchFamily="18" charset="0"/>
              </a:rPr>
              <a:t>working memory</a:t>
            </a:r>
            <a:r>
              <a:rPr lang="en-US" altLang="zh-CN" sz="2800" dirty="0">
                <a:latin typeface="Times New Roman" panose="02020603050405020304" pitchFamily="18" charset="0"/>
                <a:cs typeface="Times New Roman" panose="02020603050405020304" pitchFamily="18" charset="0"/>
              </a:rPr>
              <a:t> and to the </a:t>
            </a:r>
            <a:r>
              <a:rPr lang="en-US" altLang="zh-CN" sz="2800" dirty="0">
                <a:solidFill>
                  <a:srgbClr val="FF0000"/>
                </a:solidFill>
                <a:latin typeface="Times New Roman" panose="02020603050405020304" pitchFamily="18" charset="0"/>
                <a:cs typeface="Times New Roman" panose="02020603050405020304" pitchFamily="18" charset="0"/>
              </a:rPr>
              <a:t>major </a:t>
            </a:r>
            <a:r>
              <a:rPr lang="en-US" altLang="zh-CN" sz="2800" dirty="0" smtClean="0">
                <a:solidFill>
                  <a:srgbClr val="FF0000"/>
                </a:solidFill>
                <a:latin typeface="Times New Roman" panose="02020603050405020304" pitchFamily="18" charset="0"/>
                <a:cs typeface="Times New Roman" panose="02020603050405020304" pitchFamily="18" charset="0"/>
              </a:rPr>
              <a:t>messages and </a:t>
            </a:r>
            <a:r>
              <a:rPr lang="en-US" altLang="zh-CN" sz="2800" dirty="0">
                <a:solidFill>
                  <a:srgbClr val="FF0000"/>
                </a:solidFill>
                <a:latin typeface="Times New Roman" panose="02020603050405020304" pitchFamily="18" charset="0"/>
                <a:cs typeface="Times New Roman" panose="02020603050405020304" pitchFamily="18" charset="0"/>
              </a:rPr>
              <a:t>points</a:t>
            </a:r>
            <a:r>
              <a:rPr lang="en-US" altLang="zh-CN" sz="2800" dirty="0">
                <a:latin typeface="Times New Roman" panose="02020603050405020304" pitchFamily="18" charset="0"/>
                <a:cs typeface="Times New Roman" panose="02020603050405020304" pitchFamily="18" charset="0"/>
              </a:rPr>
              <a:t> of the text [Sanders </a:t>
            </a:r>
            <a:r>
              <a:rPr lang="en-US" altLang="zh-CN" sz="2800" i="1" dirty="0">
                <a:latin typeface="Times New Roman" panose="02020603050405020304" pitchFamily="18" charset="0"/>
                <a:cs typeface="Times New Roman" panose="02020603050405020304" pitchFamily="18" charset="0"/>
              </a:rPr>
              <a:t>et al.</a:t>
            </a:r>
            <a:r>
              <a:rPr lang="en-US" altLang="zh-CN" sz="2800" dirty="0">
                <a:latin typeface="Times New Roman" panose="02020603050405020304" pitchFamily="18" charset="0"/>
                <a:cs typeface="Times New Roman" panose="02020603050405020304" pitchFamily="18" charset="0"/>
              </a:rPr>
              <a:t>, 2001].</a:t>
            </a:r>
            <a:endParaRPr lang="zh-CN" altLang="en-US" sz="2800" dirty="0">
              <a:latin typeface="Times New Roman" panose="02020603050405020304" pitchFamily="18" charset="0"/>
              <a:cs typeface="Times New Roman" panose="02020603050405020304" pitchFamily="18" charset="0"/>
            </a:endParaRPr>
          </a:p>
        </p:txBody>
      </p:sp>
      <p:grpSp>
        <p:nvGrpSpPr>
          <p:cNvPr id="11" name="组合 10"/>
          <p:cNvGrpSpPr/>
          <p:nvPr/>
        </p:nvGrpSpPr>
        <p:grpSpPr>
          <a:xfrm>
            <a:off x="869162" y="4444437"/>
            <a:ext cx="10512042" cy="1477328"/>
            <a:chOff x="582796" y="1089880"/>
            <a:chExt cx="10512042" cy="1702070"/>
          </a:xfrm>
        </p:grpSpPr>
        <p:sp>
          <p:nvSpPr>
            <p:cNvPr id="12" name="圆角矩形 11"/>
            <p:cNvSpPr/>
            <p:nvPr/>
          </p:nvSpPr>
          <p:spPr>
            <a:xfrm>
              <a:off x="582796" y="1089880"/>
              <a:ext cx="10512042" cy="1699815"/>
            </a:xfrm>
            <a:prstGeom prst="round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582796" y="1089880"/>
              <a:ext cx="10454299" cy="1702070"/>
            </a:xfrm>
            <a:prstGeom prst="rect">
              <a:avLst/>
            </a:prstGeom>
            <a:noFill/>
          </p:spPr>
          <p:txBody>
            <a:bodyPr wrap="square" rtlCol="0">
              <a:spAutoFit/>
            </a:bodyPr>
            <a:lstStyle/>
            <a:p>
              <a:r>
                <a:rPr lang="en-US" altLang="zh-CN" sz="3000" dirty="0" smtClean="0">
                  <a:latin typeface="Times New Roman" panose="02020603050405020304" pitchFamily="18" charset="0"/>
                  <a:cs typeface="Times New Roman" panose="02020603050405020304" pitchFamily="18" charset="0"/>
                </a:rPr>
                <a:t>The working </a:t>
              </a:r>
              <a:r>
                <a:rPr lang="en-US" altLang="zh-CN" sz="3000" dirty="0">
                  <a:latin typeface="Times New Roman" panose="02020603050405020304" pitchFamily="18" charset="0"/>
                  <a:cs typeface="Times New Roman" panose="02020603050405020304" pitchFamily="18" charset="0"/>
                </a:rPr>
                <a:t>memory is a system </a:t>
              </a:r>
              <a:r>
                <a:rPr lang="en-US" altLang="zh-CN" sz="3000" dirty="0" smtClean="0">
                  <a:latin typeface="Times New Roman" panose="02020603050405020304" pitchFamily="18" charset="0"/>
                  <a:cs typeface="Times New Roman" panose="02020603050405020304" pitchFamily="18" charset="0"/>
                </a:rPr>
                <a:t>with a </a:t>
              </a:r>
              <a:r>
                <a:rPr lang="en-US" altLang="zh-CN" sz="3000" i="1" dirty="0">
                  <a:solidFill>
                    <a:srgbClr val="7030A0"/>
                  </a:solidFill>
                  <a:latin typeface="Times New Roman" panose="02020603050405020304" pitchFamily="18" charset="0"/>
                  <a:cs typeface="Times New Roman" panose="02020603050405020304" pitchFamily="18" charset="0"/>
                </a:rPr>
                <a:t>limited capacity </a:t>
              </a:r>
              <a:r>
                <a:rPr lang="en-US" altLang="zh-CN" sz="3000" dirty="0">
                  <a:latin typeface="Times New Roman" panose="02020603050405020304" pitchFamily="18" charset="0"/>
                  <a:cs typeface="Times New Roman" panose="02020603050405020304" pitchFamily="18" charset="0"/>
                </a:rPr>
                <a:t>that </a:t>
              </a:r>
              <a:r>
                <a:rPr lang="en-US" altLang="zh-CN" sz="3000" dirty="0" smtClean="0">
                  <a:latin typeface="Times New Roman" panose="02020603050405020304" pitchFamily="18" charset="0"/>
                  <a:cs typeface="Times New Roman" panose="02020603050405020304" pitchFamily="18" charset="0"/>
                </a:rPr>
                <a:t>is responsible </a:t>
              </a:r>
              <a:r>
                <a:rPr lang="en-US" altLang="zh-CN" sz="3000" dirty="0">
                  <a:latin typeface="Times New Roman" panose="02020603050405020304" pitchFamily="18" charset="0"/>
                  <a:cs typeface="Times New Roman" panose="02020603050405020304" pitchFamily="18" charset="0"/>
                </a:rPr>
                <a:t>for </a:t>
              </a:r>
              <a:r>
                <a:rPr lang="en-US" altLang="zh-CN" sz="3000" i="1" dirty="0">
                  <a:solidFill>
                    <a:srgbClr val="7030A0"/>
                  </a:solidFill>
                  <a:latin typeface="Times New Roman" panose="02020603050405020304" pitchFamily="18" charset="0"/>
                  <a:cs typeface="Times New Roman" panose="02020603050405020304" pitchFamily="18" charset="0"/>
                </a:rPr>
                <a:t>holding </a:t>
              </a:r>
              <a:r>
                <a:rPr lang="en-US" altLang="zh-CN" sz="3000" i="1" dirty="0" smtClean="0">
                  <a:solidFill>
                    <a:srgbClr val="7030A0"/>
                  </a:solidFill>
                  <a:latin typeface="Times New Roman" panose="02020603050405020304" pitchFamily="18" charset="0"/>
                  <a:cs typeface="Times New Roman" panose="02020603050405020304" pitchFamily="18" charset="0"/>
                </a:rPr>
                <a:t>information </a:t>
              </a:r>
              <a:r>
                <a:rPr lang="en-US" altLang="zh-CN" sz="3000" dirty="0" smtClean="0">
                  <a:latin typeface="Times New Roman" panose="02020603050405020304" pitchFamily="18" charset="0"/>
                  <a:cs typeface="Times New Roman" panose="02020603050405020304" pitchFamily="18" charset="0"/>
                </a:rPr>
                <a:t>available </a:t>
              </a:r>
              <a:r>
                <a:rPr lang="en-US" altLang="zh-CN" sz="3000" dirty="0">
                  <a:latin typeface="Times New Roman" panose="02020603050405020304" pitchFamily="18" charset="0"/>
                  <a:cs typeface="Times New Roman" panose="02020603050405020304" pitchFamily="18" charset="0"/>
                </a:rPr>
                <a:t>for reasoning, decision-making and </a:t>
              </a:r>
              <a:r>
                <a:rPr lang="en-US" altLang="zh-CN" sz="3000" dirty="0" smtClean="0">
                  <a:latin typeface="Times New Roman" panose="02020603050405020304" pitchFamily="18" charset="0"/>
                  <a:cs typeface="Times New Roman" panose="02020603050405020304" pitchFamily="18" charset="0"/>
                </a:rPr>
                <a:t>behavior [</a:t>
              </a:r>
              <a:r>
                <a:rPr lang="en-US" altLang="zh-CN" sz="3000" dirty="0" err="1" smtClean="0">
                  <a:latin typeface="Times New Roman" panose="02020603050405020304" pitchFamily="18" charset="0"/>
                  <a:cs typeface="Times New Roman" panose="02020603050405020304" pitchFamily="18" charset="0"/>
                </a:rPr>
                <a:t>Priti</a:t>
              </a:r>
              <a:r>
                <a:rPr lang="en-US" altLang="zh-CN" sz="3000" dirty="0" smtClean="0">
                  <a:latin typeface="Times New Roman" panose="02020603050405020304" pitchFamily="18" charset="0"/>
                  <a:cs typeface="Times New Roman" panose="02020603050405020304" pitchFamily="18" charset="0"/>
                </a:rPr>
                <a:t> </a:t>
              </a:r>
              <a:r>
                <a:rPr lang="en-US" altLang="zh-CN" sz="3000" dirty="0">
                  <a:latin typeface="Times New Roman" panose="02020603050405020304" pitchFamily="18" charset="0"/>
                  <a:cs typeface="Times New Roman" panose="02020603050405020304" pitchFamily="18" charset="0"/>
                </a:rPr>
                <a:t>and Miyake, 1999].</a:t>
              </a:r>
              <a:endParaRPr lang="zh-CN" altLang="en-US" sz="3000" dirty="0">
                <a:latin typeface="Times New Roman" panose="02020603050405020304" pitchFamily="18" charset="0"/>
                <a:cs typeface="Times New Roman" panose="02020603050405020304" pitchFamily="18" charset="0"/>
              </a:endParaRPr>
            </a:p>
          </p:txBody>
        </p:sp>
      </p:grpSp>
      <p:cxnSp>
        <p:nvCxnSpPr>
          <p:cNvPr id="14" name="直接连接符 13"/>
          <p:cNvCxnSpPr/>
          <p:nvPr/>
        </p:nvCxnSpPr>
        <p:spPr>
          <a:xfrm>
            <a:off x="7429657" y="2682728"/>
            <a:ext cx="2466615" cy="8591"/>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p:nvPr/>
        </p:nvCxnSpPr>
        <p:spPr>
          <a:xfrm flipH="1">
            <a:off x="8793804" y="2682728"/>
            <a:ext cx="1569" cy="1747199"/>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48940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5892" y="1145888"/>
            <a:ext cx="5463124" cy="5483075"/>
          </a:xfrm>
          <a:prstGeom prst="rect">
            <a:avLst/>
          </a:prstGeom>
        </p:spPr>
      </p:pic>
      <p:sp>
        <p:nvSpPr>
          <p:cNvPr id="4" name="文本框 3"/>
          <p:cNvSpPr txBox="1"/>
          <p:nvPr/>
        </p:nvSpPr>
        <p:spPr>
          <a:xfrm>
            <a:off x="2978522" y="60512"/>
            <a:ext cx="7758953" cy="677108"/>
          </a:xfrm>
          <a:prstGeom prst="rect">
            <a:avLst/>
          </a:prstGeom>
          <a:noFill/>
        </p:spPr>
        <p:txBody>
          <a:bodyPr wrap="square" rtlCol="0">
            <a:spAutoFit/>
          </a:bodyPr>
          <a:lstStyle/>
          <a:p>
            <a:r>
              <a:rPr lang="zh-CN" altLang="en-US" sz="3800" dirty="0" smtClean="0">
                <a:latin typeface="黑体" panose="02010609060101010101" pitchFamily="49" charset="-122"/>
              </a:rPr>
              <a:t>基于工作记忆模型的</a:t>
            </a:r>
            <a:r>
              <a:rPr lang="zh-CN" altLang="en-US" sz="3800" dirty="0">
                <a:latin typeface="黑体" panose="02010609060101010101" pitchFamily="49" charset="-122"/>
              </a:rPr>
              <a:t>诗歌</a:t>
            </a:r>
            <a:r>
              <a:rPr lang="zh-CN" altLang="en-US" sz="3800" dirty="0" smtClean="0">
                <a:latin typeface="黑体" panose="02010609060101010101" pitchFamily="49" charset="-122"/>
              </a:rPr>
              <a:t>生成</a:t>
            </a:r>
            <a:endParaRPr lang="x-none" altLang="zh-CN" sz="3800" dirty="0">
              <a:latin typeface="黑体" panose="02010609060101010101" pitchFamily="49" charset="-122"/>
            </a:endParaRPr>
          </a:p>
        </p:txBody>
      </p:sp>
      <mc:AlternateContent xmlns:mc="http://schemas.openxmlformats.org/markup-compatibility/2006" xmlns:a14="http://schemas.microsoft.com/office/drawing/2010/main">
        <mc:Choice Requires="a14">
          <p:sp>
            <p:nvSpPr>
              <p:cNvPr id="3" name="文本框 2"/>
              <p:cNvSpPr txBox="1"/>
              <p:nvPr/>
            </p:nvSpPr>
            <p:spPr>
              <a:xfrm>
                <a:off x="6403703" y="768209"/>
                <a:ext cx="4327904" cy="523220"/>
              </a:xfrm>
              <a:prstGeom prst="rect">
                <a:avLst/>
              </a:prstGeom>
              <a:noFill/>
            </p:spPr>
            <p:txBody>
              <a:bodyPr wrap="square" rtlCol="0">
                <a:spAutoFit/>
              </a:bodyPr>
              <a:lstStyle/>
              <a:p>
                <a:pPr algn="ctr"/>
                <a:r>
                  <a:rPr lang="en-US" altLang="zh-CN" sz="2800" dirty="0" smtClean="0">
                    <a:latin typeface="Times New Roman" panose="02020603050405020304" pitchFamily="18" charset="0"/>
                    <a:cs typeface="Times New Roman" panose="02020603050405020304" pitchFamily="18" charset="0"/>
                  </a:rPr>
                  <a:t>Topic Memory </a:t>
                </a:r>
                <a14:m>
                  <m:oMath xmlns:m="http://schemas.openxmlformats.org/officeDocument/2006/math">
                    <m:sSub>
                      <m:sSubPr>
                        <m:ctrlPr>
                          <a:rPr lang="en-US" altLang="zh-CN" sz="2800" i="1" smtClean="0">
                            <a:latin typeface="Cambria Math" panose="02040503050406030204" pitchFamily="18" charset="0"/>
                            <a:cs typeface="Times New Roman" panose="02020603050405020304" pitchFamily="18" charset="0"/>
                          </a:rPr>
                        </m:ctrlPr>
                      </m:sSubPr>
                      <m:e>
                        <m:r>
                          <a:rPr lang="en-US" altLang="zh-CN" sz="2800" b="0" i="1" smtClean="0">
                            <a:latin typeface="Cambria Math" panose="02040503050406030204" pitchFamily="18" charset="0"/>
                            <a:cs typeface="Times New Roman" panose="02020603050405020304" pitchFamily="18" charset="0"/>
                          </a:rPr>
                          <m:t>𝑀</m:t>
                        </m:r>
                      </m:e>
                      <m:sub>
                        <m:r>
                          <a:rPr lang="en-US" altLang="zh-CN" sz="2800" b="0" i="1" smtClean="0">
                            <a:latin typeface="Cambria Math" panose="02040503050406030204" pitchFamily="18" charset="0"/>
                            <a:cs typeface="Times New Roman" panose="02020603050405020304" pitchFamily="18" charset="0"/>
                          </a:rPr>
                          <m:t>1</m:t>
                        </m:r>
                      </m:sub>
                    </m:sSub>
                  </m:oMath>
                </a14:m>
                <a:endParaRPr lang="en-US" altLang="zh-CN" sz="2800" dirty="0" smtClean="0">
                  <a:latin typeface="Times New Roman" panose="02020603050405020304" pitchFamily="18" charset="0"/>
                  <a:cs typeface="Times New Roman" panose="02020603050405020304" pitchFamily="18" charset="0"/>
                </a:endParaRPr>
              </a:p>
            </p:txBody>
          </p:sp>
        </mc:Choice>
        <mc:Fallback xmlns="">
          <p:sp>
            <p:nvSpPr>
              <p:cNvPr id="3" name="文本框 2"/>
              <p:cNvSpPr txBox="1">
                <a:spLocks noRot="1" noChangeAspect="1" noMove="1" noResize="1" noEditPoints="1" noAdjustHandles="1" noChangeArrowheads="1" noChangeShapeType="1" noTextEdit="1"/>
              </p:cNvSpPr>
              <p:nvPr/>
            </p:nvSpPr>
            <p:spPr>
              <a:xfrm>
                <a:off x="6403703" y="768209"/>
                <a:ext cx="4327904" cy="523220"/>
              </a:xfrm>
              <a:prstGeom prst="rect">
                <a:avLst/>
              </a:prstGeom>
              <a:blipFill>
                <a:blip r:embed="rId3"/>
                <a:stretch>
                  <a:fillRect t="-11628" b="-31395"/>
                </a:stretch>
              </a:blipFill>
            </p:spPr>
            <p:txBody>
              <a:bodyPr/>
              <a:lstStyle/>
              <a:p>
                <a:r>
                  <a:rPr lang="zh-CN" altLang="en-US">
                    <a:noFill/>
                  </a:rPr>
                  <a:t> </a:t>
                </a:r>
              </a:p>
            </p:txBody>
          </p:sp>
        </mc:Fallback>
      </mc:AlternateContent>
      <p:sp>
        <p:nvSpPr>
          <p:cNvPr id="5" name="文本框 4"/>
          <p:cNvSpPr txBox="1"/>
          <p:nvPr/>
        </p:nvSpPr>
        <p:spPr>
          <a:xfrm>
            <a:off x="6121206" y="2039848"/>
            <a:ext cx="4688621" cy="1384995"/>
          </a:xfrm>
          <a:prstGeom prst="rect">
            <a:avLst/>
          </a:prstGeom>
          <a:noFill/>
        </p:spPr>
        <p:txBody>
          <a:bodyPr wrap="square" rtlCol="0">
            <a:spAutoFit/>
          </a:bodyPr>
          <a:lstStyle/>
          <a:p>
            <a:pPr algn="ctr"/>
            <a:r>
              <a:rPr lang="en-US" altLang="zh-CN" sz="2800" dirty="0" smtClean="0">
                <a:latin typeface="Times New Roman" panose="02020603050405020304" pitchFamily="18" charset="0"/>
                <a:cs typeface="Times New Roman" panose="02020603050405020304" pitchFamily="18" charset="0"/>
              </a:rPr>
              <a:t>Each topic </a:t>
            </a:r>
            <a:r>
              <a:rPr lang="en-US" altLang="zh-CN" sz="2800" dirty="0">
                <a:latin typeface="Times New Roman" panose="02020603050405020304" pitchFamily="18" charset="0"/>
                <a:cs typeface="Times New Roman" panose="02020603050405020304" pitchFamily="18" charset="0"/>
              </a:rPr>
              <a:t>word is </a:t>
            </a:r>
            <a:r>
              <a:rPr lang="en-US" altLang="zh-CN" sz="2800" dirty="0" smtClean="0">
                <a:latin typeface="Times New Roman" panose="02020603050405020304" pitchFamily="18" charset="0"/>
                <a:cs typeface="Times New Roman" panose="02020603050405020304" pitchFamily="18" charset="0"/>
              </a:rPr>
              <a:t>maintained </a:t>
            </a:r>
          </a:p>
          <a:p>
            <a:pPr algn="ctr"/>
            <a:r>
              <a:rPr lang="en-US" altLang="zh-CN" sz="2800" dirty="0" smtClean="0">
                <a:latin typeface="Times New Roman" panose="02020603050405020304" pitchFamily="18" charset="0"/>
                <a:cs typeface="Times New Roman" panose="02020603050405020304" pitchFamily="18" charset="0"/>
              </a:rPr>
              <a:t>in the topic memory </a:t>
            </a:r>
            <a:r>
              <a:rPr lang="en-US" altLang="zh-CN" sz="2800" dirty="0" smtClean="0">
                <a:solidFill>
                  <a:srgbClr val="FF0000"/>
                </a:solidFill>
                <a:latin typeface="Times New Roman" panose="02020603050405020304" pitchFamily="18" charset="0"/>
                <a:cs typeface="Times New Roman" panose="02020603050405020304" pitchFamily="18" charset="0"/>
              </a:rPr>
              <a:t>explicitly</a:t>
            </a:r>
            <a:r>
              <a:rPr lang="en-US" altLang="zh-CN" sz="2800" dirty="0" smtClean="0">
                <a:latin typeface="Times New Roman" panose="02020603050405020304" pitchFamily="18" charset="0"/>
                <a:cs typeface="Times New Roman" panose="02020603050405020304" pitchFamily="18" charset="0"/>
              </a:rPr>
              <a:t> </a:t>
            </a:r>
          </a:p>
          <a:p>
            <a:pPr algn="ctr"/>
            <a:r>
              <a:rPr lang="en-US" altLang="zh-CN" sz="2800" dirty="0" smtClean="0">
                <a:latin typeface="Times New Roman" panose="02020603050405020304" pitchFamily="18" charset="0"/>
                <a:cs typeface="Times New Roman" panose="02020603050405020304" pitchFamily="18" charset="0"/>
              </a:rPr>
              <a:t>and </a:t>
            </a:r>
            <a:r>
              <a:rPr lang="en-US" altLang="zh-CN" sz="2800" dirty="0" smtClean="0">
                <a:solidFill>
                  <a:srgbClr val="FF0000"/>
                </a:solidFill>
                <a:latin typeface="Times New Roman" panose="02020603050405020304" pitchFamily="18" charset="0"/>
                <a:cs typeface="Times New Roman" panose="02020603050405020304" pitchFamily="18" charset="0"/>
              </a:rPr>
              <a:t>independently</a:t>
            </a:r>
            <a:r>
              <a:rPr lang="en-US" altLang="zh-CN" sz="2800" dirty="0">
                <a:latin typeface="Times New Roman" panose="02020603050405020304" pitchFamily="18" charset="0"/>
                <a:cs typeface="Times New Roman" panose="02020603050405020304" pitchFamily="18" charset="0"/>
              </a:rPr>
              <a:t>. </a:t>
            </a:r>
            <a:endParaRPr lang="zh-CN" altLang="en-US" sz="2800" dirty="0">
              <a:solidFill>
                <a:srgbClr val="7030A0"/>
              </a:solidFill>
              <a:latin typeface="Times New Roman" panose="02020603050405020304" pitchFamily="18" charset="0"/>
              <a:cs typeface="Times New Roman" panose="02020603050405020304" pitchFamily="18" charset="0"/>
            </a:endParaRPr>
          </a:p>
        </p:txBody>
      </p:sp>
      <p:sp>
        <p:nvSpPr>
          <p:cNvPr id="6" name="下箭头 5"/>
          <p:cNvSpPr/>
          <p:nvPr/>
        </p:nvSpPr>
        <p:spPr>
          <a:xfrm>
            <a:off x="8279234" y="1291429"/>
            <a:ext cx="372567" cy="748419"/>
          </a:xfrm>
          <a:prstGeom prst="down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7" name="文本框 6"/>
          <p:cNvSpPr txBox="1"/>
          <p:nvPr/>
        </p:nvSpPr>
        <p:spPr>
          <a:xfrm>
            <a:off x="5852257" y="3807156"/>
            <a:ext cx="5963608" cy="523220"/>
          </a:xfrm>
          <a:prstGeom prst="rect">
            <a:avLst/>
          </a:prstGeom>
          <a:noFill/>
        </p:spPr>
        <p:txBody>
          <a:bodyPr wrap="square" rtlCol="0">
            <a:spAutoFit/>
          </a:bodyPr>
          <a:lstStyle/>
          <a:p>
            <a:pPr algn="ctr"/>
            <a:r>
              <a:rPr lang="en-US" altLang="zh-CN" sz="2800" dirty="0" smtClean="0">
                <a:solidFill>
                  <a:srgbClr val="FF0000"/>
                </a:solidFill>
                <a:latin typeface="Times New Roman" panose="02020603050405020304" pitchFamily="18" charset="0"/>
                <a:cs typeface="Times New Roman" panose="02020603050405020304" pitchFamily="18" charset="0"/>
              </a:rPr>
              <a:t>Major </a:t>
            </a:r>
            <a:r>
              <a:rPr lang="en-US" altLang="zh-CN" sz="2800" dirty="0">
                <a:solidFill>
                  <a:srgbClr val="FF0000"/>
                </a:solidFill>
                <a:latin typeface="Times New Roman" panose="02020603050405020304" pitchFamily="18" charset="0"/>
                <a:cs typeface="Times New Roman" panose="02020603050405020304" pitchFamily="18" charset="0"/>
              </a:rPr>
              <a:t>messages and points</a:t>
            </a:r>
            <a:r>
              <a:rPr lang="en-US" altLang="zh-CN" sz="2800" dirty="0">
                <a:latin typeface="Times New Roman" panose="02020603050405020304" pitchFamily="18" charset="0"/>
                <a:cs typeface="Times New Roman" panose="02020603050405020304" pitchFamily="18" charset="0"/>
              </a:rPr>
              <a:t> of the </a:t>
            </a:r>
            <a:r>
              <a:rPr lang="en-US" altLang="zh-CN" sz="2800" dirty="0" smtClean="0">
                <a:latin typeface="Times New Roman" panose="02020603050405020304" pitchFamily="18" charset="0"/>
                <a:cs typeface="Times New Roman" panose="02020603050405020304" pitchFamily="18" charset="0"/>
              </a:rPr>
              <a:t>text !</a:t>
            </a:r>
            <a:endParaRPr lang="zh-CN" altLang="en-US" sz="2800" dirty="0"/>
          </a:p>
        </p:txBody>
      </p:sp>
      <p:sp>
        <p:nvSpPr>
          <p:cNvPr id="8" name="下箭头 7"/>
          <p:cNvSpPr/>
          <p:nvPr/>
        </p:nvSpPr>
        <p:spPr>
          <a:xfrm>
            <a:off x="8279234" y="4352861"/>
            <a:ext cx="372567" cy="748419"/>
          </a:xfrm>
          <a:prstGeom prst="down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9" name="文本框 8"/>
          <p:cNvSpPr txBox="1"/>
          <p:nvPr/>
        </p:nvSpPr>
        <p:spPr>
          <a:xfrm>
            <a:off x="6190940" y="5101280"/>
            <a:ext cx="4753429" cy="954107"/>
          </a:xfrm>
          <a:prstGeom prst="rect">
            <a:avLst/>
          </a:prstGeom>
          <a:noFill/>
        </p:spPr>
        <p:txBody>
          <a:bodyPr wrap="square" rtlCol="0">
            <a:spAutoFit/>
          </a:bodyPr>
          <a:lstStyle/>
          <a:p>
            <a:pPr algn="ctr"/>
            <a:r>
              <a:rPr lang="en-US" altLang="zh-CN" sz="2800" dirty="0" smtClean="0">
                <a:latin typeface="Times New Roman" panose="02020603050405020304" pitchFamily="18" charset="0"/>
                <a:cs typeface="Times New Roman" panose="02020603050405020304" pitchFamily="18" charset="0"/>
              </a:rPr>
              <a:t>Flexible order and form of the topic expression!</a:t>
            </a:r>
            <a:endParaRPr lang="zh-CN" altLang="en-US" sz="2800" dirty="0"/>
          </a:p>
        </p:txBody>
      </p:sp>
      <p:grpSp>
        <p:nvGrpSpPr>
          <p:cNvPr id="2" name="组合 1"/>
          <p:cNvGrpSpPr/>
          <p:nvPr/>
        </p:nvGrpSpPr>
        <p:grpSpPr>
          <a:xfrm>
            <a:off x="1218539" y="1052778"/>
            <a:ext cx="5908593" cy="3180323"/>
            <a:chOff x="1218539" y="1052778"/>
            <a:chExt cx="5908593" cy="3180323"/>
          </a:xfrm>
        </p:grpSpPr>
        <p:sp>
          <p:nvSpPr>
            <p:cNvPr id="11" name="矩形 10"/>
            <p:cNvSpPr/>
            <p:nvPr/>
          </p:nvSpPr>
          <p:spPr>
            <a:xfrm>
              <a:off x="1218539" y="3443491"/>
              <a:ext cx="1012337" cy="789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 name="直接箭头连接符 11"/>
            <p:cNvCxnSpPr/>
            <p:nvPr/>
          </p:nvCxnSpPr>
          <p:spPr>
            <a:xfrm flipV="1">
              <a:off x="2230876" y="1052778"/>
              <a:ext cx="4896256" cy="239071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9236666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animBg="1"/>
      <p:bldP spid="7" grpId="0"/>
      <p:bldP spid="8" grpId="0" animBg="1"/>
      <p:bldP spid="9"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5892" y="1145888"/>
            <a:ext cx="5463124" cy="5483075"/>
          </a:xfrm>
          <a:prstGeom prst="rect">
            <a:avLst/>
          </a:prstGeom>
        </p:spPr>
      </p:pic>
      <p:sp>
        <p:nvSpPr>
          <p:cNvPr id="4" name="文本框 3"/>
          <p:cNvSpPr txBox="1"/>
          <p:nvPr/>
        </p:nvSpPr>
        <p:spPr>
          <a:xfrm>
            <a:off x="2978522" y="60512"/>
            <a:ext cx="7758953" cy="677108"/>
          </a:xfrm>
          <a:prstGeom prst="rect">
            <a:avLst/>
          </a:prstGeom>
          <a:noFill/>
        </p:spPr>
        <p:txBody>
          <a:bodyPr wrap="square" rtlCol="0">
            <a:spAutoFit/>
          </a:bodyPr>
          <a:lstStyle/>
          <a:p>
            <a:r>
              <a:rPr lang="zh-CN" altLang="en-US" sz="3800" dirty="0" smtClean="0">
                <a:latin typeface="黑体" panose="02010609060101010101" pitchFamily="49" charset="-122"/>
              </a:rPr>
              <a:t>基于工作记忆模型的</a:t>
            </a:r>
            <a:r>
              <a:rPr lang="zh-CN" altLang="en-US" sz="3800" dirty="0">
                <a:latin typeface="黑体" panose="02010609060101010101" pitchFamily="49" charset="-122"/>
              </a:rPr>
              <a:t>诗歌</a:t>
            </a:r>
            <a:r>
              <a:rPr lang="zh-CN" altLang="en-US" sz="3800" dirty="0" smtClean="0">
                <a:latin typeface="黑体" panose="02010609060101010101" pitchFamily="49" charset="-122"/>
              </a:rPr>
              <a:t>生成</a:t>
            </a:r>
            <a:endParaRPr lang="x-none" altLang="zh-CN" sz="3800" dirty="0">
              <a:latin typeface="黑体" panose="02010609060101010101" pitchFamily="49" charset="-122"/>
            </a:endParaRPr>
          </a:p>
        </p:txBody>
      </p:sp>
      <p:sp>
        <p:nvSpPr>
          <p:cNvPr id="11" name="矩形 10"/>
          <p:cNvSpPr/>
          <p:nvPr/>
        </p:nvSpPr>
        <p:spPr>
          <a:xfrm>
            <a:off x="2087863" y="3413212"/>
            <a:ext cx="1012337" cy="789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 name="直接箭头连接符 11"/>
          <p:cNvCxnSpPr/>
          <p:nvPr/>
        </p:nvCxnSpPr>
        <p:spPr>
          <a:xfrm flipV="1">
            <a:off x="2594031" y="1029169"/>
            <a:ext cx="4617407" cy="238404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文本框 13"/>
              <p:cNvSpPr txBox="1"/>
              <p:nvPr/>
            </p:nvSpPr>
            <p:spPr>
              <a:xfrm>
                <a:off x="6462325" y="831220"/>
                <a:ext cx="4335835" cy="523220"/>
              </a:xfrm>
              <a:prstGeom prst="rect">
                <a:avLst/>
              </a:prstGeom>
              <a:noFill/>
            </p:spPr>
            <p:txBody>
              <a:bodyPr wrap="square" rtlCol="0">
                <a:spAutoFit/>
              </a:bodyPr>
              <a:lstStyle/>
              <a:p>
                <a:pPr algn="ctr"/>
                <a:r>
                  <a:rPr lang="en-US" altLang="zh-CN" sz="2800" dirty="0" smtClean="0">
                    <a:latin typeface="Times New Roman" panose="02020603050405020304" pitchFamily="18" charset="0"/>
                    <a:cs typeface="Times New Roman" panose="02020603050405020304" pitchFamily="18" charset="0"/>
                  </a:rPr>
                  <a:t>History Memory </a:t>
                </a:r>
                <a14:m>
                  <m:oMath xmlns:m="http://schemas.openxmlformats.org/officeDocument/2006/math">
                    <m:sSub>
                      <m:sSubPr>
                        <m:ctrlPr>
                          <a:rPr lang="en-US" altLang="zh-CN" sz="2800" i="1" smtClean="0">
                            <a:latin typeface="Cambria Math" panose="02040503050406030204" pitchFamily="18" charset="0"/>
                            <a:cs typeface="Times New Roman" panose="02020603050405020304" pitchFamily="18" charset="0"/>
                          </a:rPr>
                        </m:ctrlPr>
                      </m:sSubPr>
                      <m:e>
                        <m:r>
                          <a:rPr lang="en-US" altLang="zh-CN" sz="2800" b="0" i="1" smtClean="0">
                            <a:latin typeface="Cambria Math" panose="02040503050406030204" pitchFamily="18" charset="0"/>
                            <a:cs typeface="Times New Roman" panose="02020603050405020304" pitchFamily="18" charset="0"/>
                          </a:rPr>
                          <m:t>𝑀</m:t>
                        </m:r>
                      </m:e>
                      <m:sub>
                        <m:r>
                          <a:rPr lang="en-US" altLang="zh-CN" sz="2800" b="0" i="1" smtClean="0">
                            <a:latin typeface="Cambria Math" panose="02040503050406030204" pitchFamily="18" charset="0"/>
                            <a:cs typeface="Times New Roman" panose="02020603050405020304" pitchFamily="18" charset="0"/>
                          </a:rPr>
                          <m:t>2</m:t>
                        </m:r>
                      </m:sub>
                    </m:sSub>
                  </m:oMath>
                </a14:m>
                <a:endParaRPr lang="en-US" altLang="zh-CN" sz="2800" dirty="0" smtClean="0">
                  <a:latin typeface="Times New Roman" panose="02020603050405020304" pitchFamily="18" charset="0"/>
                  <a:cs typeface="Times New Roman" panose="02020603050405020304" pitchFamily="18" charset="0"/>
                </a:endParaRPr>
              </a:p>
            </p:txBody>
          </p:sp>
        </mc:Choice>
        <mc:Fallback xmlns="">
          <p:sp>
            <p:nvSpPr>
              <p:cNvPr id="14" name="文本框 13"/>
              <p:cNvSpPr txBox="1">
                <a:spLocks noRot="1" noChangeAspect="1" noMove="1" noResize="1" noEditPoints="1" noAdjustHandles="1" noChangeArrowheads="1" noChangeShapeType="1" noTextEdit="1"/>
              </p:cNvSpPr>
              <p:nvPr/>
            </p:nvSpPr>
            <p:spPr>
              <a:xfrm>
                <a:off x="6462325" y="831220"/>
                <a:ext cx="4335835" cy="523220"/>
              </a:xfrm>
              <a:prstGeom prst="rect">
                <a:avLst/>
              </a:prstGeom>
              <a:blipFill>
                <a:blip r:embed="rId3"/>
                <a:stretch>
                  <a:fillRect t="-11628" b="-31395"/>
                </a:stretch>
              </a:blipFill>
            </p:spPr>
            <p:txBody>
              <a:bodyPr/>
              <a:lstStyle/>
              <a:p>
                <a:r>
                  <a:rPr lang="zh-CN" altLang="en-US">
                    <a:noFill/>
                  </a:rPr>
                  <a:t> </a:t>
                </a:r>
              </a:p>
            </p:txBody>
          </p:sp>
        </mc:Fallback>
      </mc:AlternateContent>
      <p:sp>
        <p:nvSpPr>
          <p:cNvPr id="15" name="文本框 14"/>
          <p:cNvSpPr txBox="1"/>
          <p:nvPr/>
        </p:nvSpPr>
        <p:spPr>
          <a:xfrm>
            <a:off x="6011694" y="1488270"/>
            <a:ext cx="5810655" cy="2246769"/>
          </a:xfrm>
          <a:prstGeom prst="rect">
            <a:avLst/>
          </a:prstGeom>
          <a:noFill/>
        </p:spPr>
        <p:txBody>
          <a:bodyPr wrap="square" rtlCol="0">
            <a:spAutoFit/>
          </a:bodyPr>
          <a:lstStyle/>
          <a:p>
            <a:r>
              <a:rPr lang="en-US" altLang="zh-CN" sz="2800" dirty="0" smtClean="0">
                <a:latin typeface="Times New Roman" panose="02020603050405020304" pitchFamily="18" charset="0"/>
                <a:cs typeface="Times New Roman" panose="02020603050405020304" pitchFamily="18" charset="0"/>
              </a:rPr>
              <a:t>1. For each generated line:</a:t>
            </a:r>
            <a:r>
              <a:rPr lang="en-US" altLang="zh-CN" sz="2800" dirty="0">
                <a:latin typeface="Times New Roman" panose="02020603050405020304" pitchFamily="18" charset="0"/>
                <a:cs typeface="Times New Roman" panose="02020603050405020304" pitchFamily="18" charset="0"/>
              </a:rPr>
              <a:t> </a:t>
            </a:r>
            <a:r>
              <a:rPr lang="en-US" altLang="zh-CN" sz="2800" dirty="0" smtClean="0">
                <a:latin typeface="Times New Roman" panose="02020603050405020304" pitchFamily="18" charset="0"/>
                <a:cs typeface="Times New Roman" panose="02020603050405020304" pitchFamily="18" charset="0"/>
              </a:rPr>
              <a:t>selects salient and informative   characters to write into it.</a:t>
            </a:r>
          </a:p>
          <a:p>
            <a:r>
              <a:rPr lang="en-US" altLang="zh-CN" sz="2800" dirty="0" smtClean="0">
                <a:latin typeface="Times New Roman" panose="02020603050405020304" pitchFamily="18" charset="0"/>
                <a:cs typeface="Times New Roman" panose="02020603050405020304" pitchFamily="18" charset="0"/>
              </a:rPr>
              <a:t>2. When generating each line: reads most relevant from it.</a:t>
            </a:r>
          </a:p>
        </p:txBody>
      </p:sp>
      <p:sp>
        <p:nvSpPr>
          <p:cNvPr id="16" name="下箭头 15"/>
          <p:cNvSpPr/>
          <p:nvPr/>
        </p:nvSpPr>
        <p:spPr>
          <a:xfrm>
            <a:off x="8685993" y="5176434"/>
            <a:ext cx="372567" cy="464863"/>
          </a:xfrm>
          <a:prstGeom prst="down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17" name="文本框 16"/>
          <p:cNvSpPr txBox="1"/>
          <p:nvPr/>
        </p:nvSpPr>
        <p:spPr>
          <a:xfrm>
            <a:off x="5841546" y="5674856"/>
            <a:ext cx="6150950" cy="954107"/>
          </a:xfrm>
          <a:prstGeom prst="rect">
            <a:avLst/>
          </a:prstGeom>
          <a:noFill/>
        </p:spPr>
        <p:txBody>
          <a:bodyPr wrap="square" rtlCol="0">
            <a:spAutoFit/>
          </a:bodyPr>
          <a:lstStyle/>
          <a:p>
            <a:pPr algn="ctr"/>
            <a:r>
              <a:rPr lang="en-US" altLang="zh-CN" sz="2800" dirty="0" smtClean="0">
                <a:latin typeface="Times New Roman" panose="02020603050405020304" pitchFamily="18" charset="0"/>
                <a:cs typeface="Times New Roman" panose="02020603050405020304" pitchFamily="18" charset="0"/>
              </a:rPr>
              <a:t>Always keep a </a:t>
            </a:r>
            <a:r>
              <a:rPr lang="en-US" altLang="zh-CN" sz="2800" dirty="0" smtClean="0">
                <a:solidFill>
                  <a:srgbClr val="7030A0"/>
                </a:solidFill>
                <a:latin typeface="Times New Roman" panose="02020603050405020304" pitchFamily="18" charset="0"/>
                <a:cs typeface="Times New Roman" panose="02020603050405020304" pitchFamily="18" charset="0"/>
              </a:rPr>
              <a:t>coherent</a:t>
            </a:r>
            <a:r>
              <a:rPr lang="en-US" altLang="zh-CN" sz="2800" dirty="0" smtClean="0">
                <a:latin typeface="Times New Roman" panose="02020603050405020304" pitchFamily="18" charset="0"/>
                <a:cs typeface="Times New Roman" panose="02020603050405020304" pitchFamily="18" charset="0"/>
              </a:rPr>
              <a:t> information flow in the history memory!</a:t>
            </a:r>
            <a:endParaRPr lang="zh-CN" altLang="en-US" sz="2800" dirty="0"/>
          </a:p>
        </p:txBody>
      </p:sp>
      <p:sp>
        <p:nvSpPr>
          <p:cNvPr id="18" name="文本框 17"/>
          <p:cNvSpPr txBox="1"/>
          <p:nvPr/>
        </p:nvSpPr>
        <p:spPr>
          <a:xfrm>
            <a:off x="6124645" y="4191549"/>
            <a:ext cx="5321570" cy="954107"/>
          </a:xfrm>
          <a:prstGeom prst="rect">
            <a:avLst/>
          </a:prstGeom>
          <a:noFill/>
        </p:spPr>
        <p:txBody>
          <a:bodyPr wrap="square" rtlCol="0">
            <a:spAutoFit/>
          </a:bodyPr>
          <a:lstStyle/>
          <a:p>
            <a:r>
              <a:rPr lang="en-US" altLang="zh-CN" sz="2800" dirty="0" smtClean="0">
                <a:solidFill>
                  <a:srgbClr val="FF0000"/>
                </a:solidFill>
                <a:latin typeface="Times New Roman" panose="02020603050405020304" pitchFamily="18" charset="0"/>
                <a:cs typeface="Times New Roman" panose="02020603050405020304" pitchFamily="18" charset="0"/>
              </a:rPr>
              <a:t>Multiple</a:t>
            </a:r>
            <a:r>
              <a:rPr lang="en-US" altLang="zh-CN" sz="2800" dirty="0" smtClean="0">
                <a:latin typeface="Times New Roman" panose="02020603050405020304" pitchFamily="18" charset="0"/>
                <a:cs typeface="Times New Roman" panose="02020603050405020304" pitchFamily="18" charset="0"/>
              </a:rPr>
              <a:t>, </a:t>
            </a:r>
            <a:r>
              <a:rPr lang="en-US" altLang="zh-CN" sz="2800" dirty="0" smtClean="0">
                <a:solidFill>
                  <a:srgbClr val="FF0000"/>
                </a:solidFill>
                <a:latin typeface="Times New Roman" panose="02020603050405020304" pitchFamily="18" charset="0"/>
                <a:cs typeface="Times New Roman" panose="02020603050405020304" pitchFamily="18" charset="0"/>
              </a:rPr>
              <a:t>independent</a:t>
            </a:r>
            <a:r>
              <a:rPr lang="en-US" altLang="zh-CN" sz="2800" dirty="0" smtClean="0">
                <a:latin typeface="Times New Roman" panose="02020603050405020304" pitchFamily="18" charset="0"/>
                <a:cs typeface="Times New Roman" panose="02020603050405020304" pitchFamily="18" charset="0"/>
              </a:rPr>
              <a:t> but </a:t>
            </a:r>
            <a:r>
              <a:rPr lang="en-US" altLang="zh-CN" sz="2800" dirty="0" smtClean="0">
                <a:solidFill>
                  <a:srgbClr val="FF0000"/>
                </a:solidFill>
                <a:latin typeface="Times New Roman" panose="02020603050405020304" pitchFamily="18" charset="0"/>
                <a:cs typeface="Times New Roman" panose="02020603050405020304" pitchFamily="18" charset="0"/>
              </a:rPr>
              <a:t>limited</a:t>
            </a:r>
            <a:r>
              <a:rPr lang="en-US" altLang="zh-CN" sz="2800" dirty="0" smtClean="0">
                <a:latin typeface="Times New Roman" panose="02020603050405020304" pitchFamily="18" charset="0"/>
                <a:cs typeface="Times New Roman" panose="02020603050405020304" pitchFamily="18" charset="0"/>
              </a:rPr>
              <a:t> memory slots</a:t>
            </a:r>
            <a:r>
              <a:rPr lang="en-US" altLang="zh-CN" sz="2800" dirty="0" smtClean="0">
                <a:latin typeface="Times New Roman" panose="02020603050405020304" pitchFamily="18" charset="0"/>
                <a:cs typeface="Times New Roman" panose="02020603050405020304" pitchFamily="18" charset="0"/>
                <a:sym typeface="Wingdings" panose="05000000000000000000" pitchFamily="2" charset="2"/>
              </a:rPr>
              <a:t> enough </a:t>
            </a:r>
            <a:r>
              <a:rPr lang="en-US" altLang="zh-CN" sz="2800" dirty="0" smtClean="0">
                <a:latin typeface="Times New Roman" panose="02020603050405020304" pitchFamily="18" charset="0"/>
                <a:cs typeface="Times New Roman" panose="02020603050405020304" pitchFamily="18" charset="0"/>
              </a:rPr>
              <a:t>capacity!</a:t>
            </a:r>
            <a:r>
              <a:rPr lang="en-US" altLang="zh-CN" sz="2800" dirty="0" smtClean="0">
                <a:latin typeface="Times New Roman" panose="02020603050405020304" pitchFamily="18" charset="0"/>
                <a:cs typeface="Times New Roman" panose="02020603050405020304" pitchFamily="18" charset="0"/>
                <a:sym typeface="Wingdings" panose="05000000000000000000" pitchFamily="2" charset="2"/>
              </a:rPr>
              <a:t> </a:t>
            </a:r>
            <a:endParaRPr lang="zh-CN" altLang="en-US" sz="2800" dirty="0"/>
          </a:p>
        </p:txBody>
      </p:sp>
      <p:sp>
        <p:nvSpPr>
          <p:cNvPr id="19" name="下箭头 18"/>
          <p:cNvSpPr/>
          <p:nvPr/>
        </p:nvSpPr>
        <p:spPr>
          <a:xfrm>
            <a:off x="8685993" y="3695908"/>
            <a:ext cx="372567" cy="464863"/>
          </a:xfrm>
          <a:prstGeom prst="down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2278819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animBg="1"/>
      <p:bldP spid="17" grpId="0"/>
      <p:bldP spid="18" grpId="0"/>
      <p:bldP spid="19"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5892" y="1145888"/>
            <a:ext cx="5463124" cy="5483075"/>
          </a:xfrm>
          <a:prstGeom prst="rect">
            <a:avLst/>
          </a:prstGeom>
        </p:spPr>
      </p:pic>
      <p:sp>
        <p:nvSpPr>
          <p:cNvPr id="4" name="文本框 3"/>
          <p:cNvSpPr txBox="1"/>
          <p:nvPr/>
        </p:nvSpPr>
        <p:spPr>
          <a:xfrm>
            <a:off x="2978522" y="60512"/>
            <a:ext cx="7758953" cy="677108"/>
          </a:xfrm>
          <a:prstGeom prst="rect">
            <a:avLst/>
          </a:prstGeom>
          <a:noFill/>
        </p:spPr>
        <p:txBody>
          <a:bodyPr wrap="square" rtlCol="0">
            <a:spAutoFit/>
          </a:bodyPr>
          <a:lstStyle/>
          <a:p>
            <a:r>
              <a:rPr lang="zh-CN" altLang="en-US" sz="3800" dirty="0" smtClean="0">
                <a:latin typeface="黑体" panose="02010609060101010101" pitchFamily="49" charset="-122"/>
              </a:rPr>
              <a:t>基于工作记忆模型的</a:t>
            </a:r>
            <a:r>
              <a:rPr lang="zh-CN" altLang="en-US" sz="3800" dirty="0">
                <a:latin typeface="黑体" panose="02010609060101010101" pitchFamily="49" charset="-122"/>
              </a:rPr>
              <a:t>诗歌</a:t>
            </a:r>
            <a:r>
              <a:rPr lang="zh-CN" altLang="en-US" sz="3800" dirty="0" smtClean="0">
                <a:latin typeface="黑体" panose="02010609060101010101" pitchFamily="49" charset="-122"/>
              </a:rPr>
              <a:t>生成</a:t>
            </a:r>
            <a:endParaRPr lang="x-none" altLang="zh-CN" sz="3800" dirty="0">
              <a:latin typeface="黑体" panose="02010609060101010101" pitchFamily="49" charset="-122"/>
            </a:endParaRPr>
          </a:p>
        </p:txBody>
      </p:sp>
      <p:sp>
        <p:nvSpPr>
          <p:cNvPr id="11" name="矩形 10"/>
          <p:cNvSpPr/>
          <p:nvPr/>
        </p:nvSpPr>
        <p:spPr>
          <a:xfrm>
            <a:off x="2981353" y="3442228"/>
            <a:ext cx="1012337" cy="789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 name="直接箭头连接符 11"/>
          <p:cNvCxnSpPr>
            <a:stCxn id="11" idx="0"/>
          </p:cNvCxnSpPr>
          <p:nvPr/>
        </p:nvCxnSpPr>
        <p:spPr>
          <a:xfrm flipV="1">
            <a:off x="3487522" y="1029169"/>
            <a:ext cx="3723916" cy="2413059"/>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文本框 19"/>
              <p:cNvSpPr txBox="1"/>
              <p:nvPr/>
            </p:nvSpPr>
            <p:spPr>
              <a:xfrm>
                <a:off x="7183464" y="763935"/>
                <a:ext cx="3068106" cy="523220"/>
              </a:xfrm>
              <a:prstGeom prst="rect">
                <a:avLst/>
              </a:prstGeom>
              <a:noFill/>
            </p:spPr>
            <p:txBody>
              <a:bodyPr wrap="square" rtlCol="0">
                <a:spAutoFit/>
              </a:bodyPr>
              <a:lstStyle/>
              <a:p>
                <a:pPr algn="ctr"/>
                <a:r>
                  <a:rPr lang="en-US" altLang="zh-CN" sz="2800" dirty="0" smtClean="0">
                    <a:latin typeface="Times New Roman" panose="02020603050405020304" pitchFamily="18" charset="0"/>
                    <a:cs typeface="Times New Roman" panose="02020603050405020304" pitchFamily="18" charset="0"/>
                  </a:rPr>
                  <a:t>Local Memory </a:t>
                </a:r>
                <a14:m>
                  <m:oMath xmlns:m="http://schemas.openxmlformats.org/officeDocument/2006/math">
                    <m:sSub>
                      <m:sSubPr>
                        <m:ctrlPr>
                          <a:rPr lang="en-US" altLang="zh-CN" sz="2800" i="1" smtClean="0">
                            <a:latin typeface="Cambria Math" panose="02040503050406030204" pitchFamily="18" charset="0"/>
                            <a:cs typeface="Times New Roman" panose="02020603050405020304" pitchFamily="18" charset="0"/>
                          </a:rPr>
                        </m:ctrlPr>
                      </m:sSubPr>
                      <m:e>
                        <m:r>
                          <a:rPr lang="en-US" altLang="zh-CN" sz="2800" b="0" i="1" smtClean="0">
                            <a:latin typeface="Cambria Math" panose="02040503050406030204" pitchFamily="18" charset="0"/>
                            <a:cs typeface="Times New Roman" panose="02020603050405020304" pitchFamily="18" charset="0"/>
                          </a:rPr>
                          <m:t>𝑀</m:t>
                        </m:r>
                      </m:e>
                      <m:sub>
                        <m:r>
                          <a:rPr lang="en-US" altLang="zh-CN" sz="2800" b="0" i="1" smtClean="0">
                            <a:latin typeface="Cambria Math" panose="02040503050406030204" pitchFamily="18" charset="0"/>
                            <a:cs typeface="Times New Roman" panose="02020603050405020304" pitchFamily="18" charset="0"/>
                          </a:rPr>
                          <m:t>3</m:t>
                        </m:r>
                      </m:sub>
                    </m:sSub>
                  </m:oMath>
                </a14:m>
                <a:endParaRPr lang="en-US" altLang="zh-CN" sz="2800" dirty="0" smtClean="0">
                  <a:latin typeface="Times New Roman" panose="02020603050405020304" pitchFamily="18" charset="0"/>
                  <a:cs typeface="Times New Roman" panose="02020603050405020304" pitchFamily="18" charset="0"/>
                </a:endParaRPr>
              </a:p>
            </p:txBody>
          </p:sp>
        </mc:Choice>
        <mc:Fallback xmlns="">
          <p:sp>
            <p:nvSpPr>
              <p:cNvPr id="20" name="文本框 19"/>
              <p:cNvSpPr txBox="1">
                <a:spLocks noRot="1" noChangeAspect="1" noMove="1" noResize="1" noEditPoints="1" noAdjustHandles="1" noChangeArrowheads="1" noChangeShapeType="1" noTextEdit="1"/>
              </p:cNvSpPr>
              <p:nvPr/>
            </p:nvSpPr>
            <p:spPr>
              <a:xfrm>
                <a:off x="7183464" y="763935"/>
                <a:ext cx="3068106" cy="523220"/>
              </a:xfrm>
              <a:prstGeom prst="rect">
                <a:avLst/>
              </a:prstGeom>
              <a:blipFill>
                <a:blip r:embed="rId3"/>
                <a:stretch>
                  <a:fillRect l="-198" t="-11628" b="-31395"/>
                </a:stretch>
              </a:blipFill>
            </p:spPr>
            <p:txBody>
              <a:bodyPr/>
              <a:lstStyle/>
              <a:p>
                <a:r>
                  <a:rPr lang="zh-CN" altLang="en-US">
                    <a:noFill/>
                  </a:rPr>
                  <a:t> </a:t>
                </a:r>
              </a:p>
            </p:txBody>
          </p:sp>
        </mc:Fallback>
      </mc:AlternateContent>
      <p:sp>
        <p:nvSpPr>
          <p:cNvPr id="21" name="文本框 20"/>
          <p:cNvSpPr txBox="1"/>
          <p:nvPr/>
        </p:nvSpPr>
        <p:spPr>
          <a:xfrm>
            <a:off x="6463449" y="1628879"/>
            <a:ext cx="5125437" cy="523220"/>
          </a:xfrm>
          <a:prstGeom prst="rect">
            <a:avLst/>
          </a:prstGeom>
          <a:noFill/>
        </p:spPr>
        <p:txBody>
          <a:bodyPr wrap="square" rtlCol="0">
            <a:spAutoFit/>
          </a:bodyPr>
          <a:lstStyle/>
          <a:p>
            <a:r>
              <a:rPr lang="en-US" altLang="zh-CN" sz="2800" dirty="0" smtClean="0">
                <a:latin typeface="Times New Roman" panose="02020603050405020304" pitchFamily="18" charset="0"/>
                <a:cs typeface="Times New Roman" panose="02020603050405020304" pitchFamily="18" charset="0"/>
              </a:rPr>
              <a:t>Save the previously generated line.</a:t>
            </a:r>
            <a:endParaRPr lang="zh-CN" altLang="en-US" sz="2800" dirty="0">
              <a:solidFill>
                <a:srgbClr val="7030A0"/>
              </a:solidFill>
              <a:latin typeface="Times New Roman" panose="02020603050405020304" pitchFamily="18" charset="0"/>
              <a:cs typeface="Times New Roman" panose="02020603050405020304" pitchFamily="18" charset="0"/>
            </a:endParaRPr>
          </a:p>
        </p:txBody>
      </p:sp>
      <p:sp>
        <p:nvSpPr>
          <p:cNvPr id="22" name="文本框 21"/>
          <p:cNvSpPr txBox="1"/>
          <p:nvPr/>
        </p:nvSpPr>
        <p:spPr>
          <a:xfrm>
            <a:off x="6617499" y="5809794"/>
            <a:ext cx="4971387" cy="954107"/>
          </a:xfrm>
          <a:prstGeom prst="rect">
            <a:avLst/>
          </a:prstGeom>
          <a:noFill/>
        </p:spPr>
        <p:txBody>
          <a:bodyPr wrap="square" rtlCol="0">
            <a:spAutoFit/>
          </a:bodyPr>
          <a:lstStyle/>
          <a:p>
            <a:pPr algn="ctr"/>
            <a:r>
              <a:rPr lang="en-US" altLang="zh-CN" sz="2800" dirty="0" smtClean="0">
                <a:latin typeface="Times New Roman" panose="02020603050405020304" pitchFamily="18" charset="0"/>
                <a:cs typeface="Times New Roman" panose="02020603050405020304" pitchFamily="18" charset="0"/>
              </a:rPr>
              <a:t>The local memory provides </a:t>
            </a:r>
            <a:r>
              <a:rPr lang="en-US" altLang="zh-CN" sz="2800" dirty="0">
                <a:solidFill>
                  <a:srgbClr val="FF0000"/>
                </a:solidFill>
                <a:latin typeface="Times New Roman" panose="02020603050405020304" pitchFamily="18" charset="0"/>
                <a:cs typeface="Times New Roman" panose="02020603050405020304" pitchFamily="18" charset="0"/>
              </a:rPr>
              <a:t>full</a:t>
            </a:r>
          </a:p>
          <a:p>
            <a:pPr algn="ctr"/>
            <a:r>
              <a:rPr lang="en-US" altLang="zh-CN" sz="2800" dirty="0">
                <a:solidFill>
                  <a:srgbClr val="FF0000"/>
                </a:solidFill>
                <a:latin typeface="Times New Roman" panose="02020603050405020304" pitchFamily="18" charset="0"/>
                <a:cs typeface="Times New Roman" panose="02020603050405020304" pitchFamily="18" charset="0"/>
              </a:rPr>
              <a:t>short-distance </a:t>
            </a:r>
            <a:r>
              <a:rPr lang="en-US" altLang="zh-CN" sz="2800" dirty="0" smtClean="0">
                <a:solidFill>
                  <a:srgbClr val="FF0000"/>
                </a:solidFill>
                <a:latin typeface="Times New Roman" panose="02020603050405020304" pitchFamily="18" charset="0"/>
                <a:cs typeface="Times New Roman" panose="02020603050405020304" pitchFamily="18" charset="0"/>
              </a:rPr>
              <a:t>history</a:t>
            </a:r>
            <a:r>
              <a:rPr lang="en-US" altLang="zh-CN" sz="2800" dirty="0" smtClean="0">
                <a:latin typeface="Times New Roman" panose="02020603050405020304" pitchFamily="18" charset="0"/>
                <a:cs typeface="Times New Roman" panose="02020603050405020304" pitchFamily="18" charset="0"/>
              </a:rPr>
              <a:t>.</a:t>
            </a:r>
            <a:endParaRPr lang="zh-CN" altLang="en-US" sz="2800" dirty="0">
              <a:latin typeface="Times New Roman" panose="02020603050405020304" pitchFamily="18" charset="0"/>
              <a:cs typeface="Times New Roman" panose="02020603050405020304" pitchFamily="18" charset="0"/>
            </a:endParaRPr>
          </a:p>
        </p:txBody>
      </p:sp>
      <p:sp>
        <p:nvSpPr>
          <p:cNvPr id="23" name="文本框 22"/>
          <p:cNvSpPr txBox="1"/>
          <p:nvPr/>
        </p:nvSpPr>
        <p:spPr>
          <a:xfrm>
            <a:off x="6393222" y="2407137"/>
            <a:ext cx="5727443" cy="954107"/>
          </a:xfrm>
          <a:prstGeom prst="rect">
            <a:avLst/>
          </a:prstGeom>
          <a:noFill/>
        </p:spPr>
        <p:txBody>
          <a:bodyPr wrap="square" rtlCol="0">
            <a:spAutoFit/>
          </a:bodyPr>
          <a:lstStyle/>
          <a:p>
            <a:r>
              <a:rPr lang="en-US" altLang="zh-CN" sz="2800" dirty="0">
                <a:latin typeface="Times New Roman" panose="02020603050405020304" pitchFamily="18" charset="0"/>
                <a:cs typeface="Times New Roman" panose="02020603050405020304" pitchFamily="18" charset="0"/>
              </a:rPr>
              <a:t>S</a:t>
            </a:r>
            <a:r>
              <a:rPr lang="en-US" altLang="zh-CN" sz="2800" dirty="0" smtClean="0">
                <a:latin typeface="Times New Roman" panose="02020603050405020304" pitchFamily="18" charset="0"/>
                <a:cs typeface="Times New Roman" panose="02020603050405020304" pitchFamily="18" charset="0"/>
              </a:rPr>
              <a:t>trong semantic associations between </a:t>
            </a:r>
            <a:r>
              <a:rPr lang="en-US" altLang="zh-CN" sz="2800" dirty="0">
                <a:latin typeface="Times New Roman" panose="02020603050405020304" pitchFamily="18" charset="0"/>
                <a:cs typeface="Times New Roman" panose="02020603050405020304" pitchFamily="18" charset="0"/>
              </a:rPr>
              <a:t>two adjacent lines in Chinese </a:t>
            </a:r>
            <a:r>
              <a:rPr lang="en-US" altLang="zh-CN" sz="2800" dirty="0" smtClean="0">
                <a:latin typeface="Times New Roman" panose="02020603050405020304" pitchFamily="18" charset="0"/>
                <a:cs typeface="Times New Roman" panose="02020603050405020304" pitchFamily="18" charset="0"/>
              </a:rPr>
              <a:t>poetry</a:t>
            </a:r>
            <a:r>
              <a:rPr lang="zh-CN" altLang="en-US" sz="2800" dirty="0" smtClean="0">
                <a:latin typeface="Times New Roman" panose="02020603050405020304" pitchFamily="18" charset="0"/>
                <a:cs typeface="Times New Roman" panose="02020603050405020304" pitchFamily="18" charset="0"/>
              </a:rPr>
              <a:t>！</a:t>
            </a:r>
            <a:endParaRPr lang="zh-CN" altLang="en-US" sz="2800" dirty="0">
              <a:latin typeface="Times New Roman" panose="02020603050405020304" pitchFamily="18" charset="0"/>
              <a:cs typeface="Times New Roman" panose="02020603050405020304" pitchFamily="18" charset="0"/>
            </a:endParaRPr>
          </a:p>
        </p:txBody>
      </p:sp>
      <p:pic>
        <p:nvPicPr>
          <p:cNvPr id="24" name="图片 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56743" y="3443491"/>
            <a:ext cx="3200400" cy="1880616"/>
          </a:xfrm>
          <a:prstGeom prst="rect">
            <a:avLst/>
          </a:prstGeom>
        </p:spPr>
      </p:pic>
      <p:sp>
        <p:nvSpPr>
          <p:cNvPr id="25" name="下箭头 24"/>
          <p:cNvSpPr/>
          <p:nvPr/>
        </p:nvSpPr>
        <p:spPr>
          <a:xfrm>
            <a:off x="8884376" y="5154224"/>
            <a:ext cx="372567" cy="748419"/>
          </a:xfrm>
          <a:prstGeom prst="down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1378929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22" grpId="0"/>
      <p:bldP spid="23" grpId="0"/>
      <p:bldP spid="25"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5892" y="1145888"/>
            <a:ext cx="5463124" cy="5483075"/>
          </a:xfrm>
          <a:prstGeom prst="rect">
            <a:avLst/>
          </a:prstGeom>
        </p:spPr>
      </p:pic>
      <p:sp>
        <p:nvSpPr>
          <p:cNvPr id="4" name="文本框 3"/>
          <p:cNvSpPr txBox="1"/>
          <p:nvPr/>
        </p:nvSpPr>
        <p:spPr>
          <a:xfrm>
            <a:off x="2978522" y="60512"/>
            <a:ext cx="7758953" cy="677108"/>
          </a:xfrm>
          <a:prstGeom prst="rect">
            <a:avLst/>
          </a:prstGeom>
          <a:noFill/>
        </p:spPr>
        <p:txBody>
          <a:bodyPr wrap="square" rtlCol="0">
            <a:spAutoFit/>
          </a:bodyPr>
          <a:lstStyle/>
          <a:p>
            <a:r>
              <a:rPr lang="zh-CN" altLang="en-US" sz="3800" dirty="0" smtClean="0">
                <a:latin typeface="黑体" panose="02010609060101010101" pitchFamily="49" charset="-122"/>
              </a:rPr>
              <a:t>基于工作记忆模型的</a:t>
            </a:r>
            <a:r>
              <a:rPr lang="zh-CN" altLang="en-US" sz="3800" dirty="0">
                <a:latin typeface="黑体" panose="02010609060101010101" pitchFamily="49" charset="-122"/>
              </a:rPr>
              <a:t>诗歌</a:t>
            </a:r>
            <a:r>
              <a:rPr lang="zh-CN" altLang="en-US" sz="3800" dirty="0" smtClean="0">
                <a:latin typeface="黑体" panose="02010609060101010101" pitchFamily="49" charset="-122"/>
              </a:rPr>
              <a:t>生成</a:t>
            </a:r>
            <a:endParaRPr lang="x-none" altLang="zh-CN" sz="3800" dirty="0">
              <a:latin typeface="黑体" panose="02010609060101010101" pitchFamily="49" charset="-122"/>
            </a:endParaRPr>
          </a:p>
        </p:txBody>
      </p:sp>
      <p:sp>
        <p:nvSpPr>
          <p:cNvPr id="14" name="文本框 13"/>
          <p:cNvSpPr txBox="1"/>
          <p:nvPr/>
        </p:nvSpPr>
        <p:spPr>
          <a:xfrm>
            <a:off x="5936561" y="884278"/>
            <a:ext cx="2402238" cy="523220"/>
          </a:xfrm>
          <a:prstGeom prst="rect">
            <a:avLst/>
          </a:prstGeom>
          <a:noFill/>
        </p:spPr>
        <p:txBody>
          <a:bodyPr wrap="square" rtlCol="0">
            <a:spAutoFit/>
          </a:bodyPr>
          <a:lstStyle/>
          <a:p>
            <a:r>
              <a:rPr lang="en-US" altLang="zh-CN" sz="2800" dirty="0" smtClean="0">
                <a:latin typeface="Times New Roman" panose="02020603050405020304" pitchFamily="18" charset="0"/>
                <a:cs typeface="Times New Roman" panose="02020603050405020304" pitchFamily="18" charset="0"/>
              </a:rPr>
              <a:t>Decoder:</a:t>
            </a:r>
            <a:endParaRPr lang="zh-CN" altLang="en-US" sz="2800" dirty="0">
              <a:latin typeface="Times New Roman" panose="02020603050405020304" pitchFamily="18" charset="0"/>
              <a:cs typeface="Times New Roman" panose="02020603050405020304" pitchFamily="18" charset="0"/>
            </a:endParaRPr>
          </a:p>
        </p:txBody>
      </p:sp>
      <p:sp>
        <p:nvSpPr>
          <p:cNvPr id="15" name="文本框 14"/>
          <p:cNvSpPr txBox="1"/>
          <p:nvPr/>
        </p:nvSpPr>
        <p:spPr>
          <a:xfrm>
            <a:off x="5936561" y="2798230"/>
            <a:ext cx="4046545" cy="523220"/>
          </a:xfrm>
          <a:prstGeom prst="rect">
            <a:avLst/>
          </a:prstGeom>
          <a:noFill/>
        </p:spPr>
        <p:txBody>
          <a:bodyPr wrap="square" rtlCol="0">
            <a:spAutoFit/>
          </a:bodyPr>
          <a:lstStyle/>
          <a:p>
            <a:r>
              <a:rPr lang="en-US" altLang="zh-CN" sz="2800" dirty="0">
                <a:latin typeface="Times New Roman" panose="02020603050405020304" pitchFamily="18" charset="0"/>
                <a:cs typeface="Times New Roman" panose="02020603050405020304" pitchFamily="18" charset="0"/>
              </a:rPr>
              <a:t>G</a:t>
            </a:r>
            <a:r>
              <a:rPr lang="en-US" altLang="zh-CN" sz="2800" dirty="0" smtClean="0">
                <a:latin typeface="Times New Roman" panose="02020603050405020304" pitchFamily="18" charset="0"/>
                <a:cs typeface="Times New Roman" panose="02020603050405020304" pitchFamily="18" charset="0"/>
              </a:rPr>
              <a:t>lobal </a:t>
            </a:r>
            <a:r>
              <a:rPr lang="en-US" altLang="zh-CN" sz="2800" dirty="0">
                <a:latin typeface="Times New Roman" panose="02020603050405020304" pitchFamily="18" charset="0"/>
                <a:cs typeface="Times New Roman" panose="02020603050405020304" pitchFamily="18" charset="0"/>
              </a:rPr>
              <a:t>t</a:t>
            </a:r>
            <a:r>
              <a:rPr lang="en-US" altLang="zh-CN" sz="2800" dirty="0" smtClean="0">
                <a:latin typeface="Times New Roman" panose="02020603050405020304" pitchFamily="18" charset="0"/>
                <a:cs typeface="Times New Roman" panose="02020603050405020304" pitchFamily="18" charset="0"/>
              </a:rPr>
              <a:t>race vector:</a:t>
            </a:r>
            <a:endParaRPr lang="zh-CN" altLang="en-US" sz="2800" dirty="0">
              <a:latin typeface="Times New Roman" panose="02020603050405020304" pitchFamily="18" charset="0"/>
              <a:cs typeface="Times New Roman" panose="02020603050405020304" pitchFamily="18" charset="0"/>
            </a:endParaRPr>
          </a:p>
        </p:txBody>
      </p:sp>
      <p:pic>
        <p:nvPicPr>
          <p:cNvPr id="16" name="图片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81509" y="1637198"/>
            <a:ext cx="5398008" cy="850392"/>
          </a:xfrm>
          <a:prstGeom prst="rect">
            <a:avLst/>
          </a:prstGeom>
        </p:spPr>
      </p:pic>
      <p:pic>
        <p:nvPicPr>
          <p:cNvPr id="17" name="图片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886198" y="3467744"/>
            <a:ext cx="4117848" cy="917448"/>
          </a:xfrm>
          <a:prstGeom prst="rect">
            <a:avLst/>
          </a:prstGeom>
        </p:spPr>
      </p:pic>
      <p:grpSp>
        <p:nvGrpSpPr>
          <p:cNvPr id="18" name="组合 17"/>
          <p:cNvGrpSpPr/>
          <p:nvPr/>
        </p:nvGrpSpPr>
        <p:grpSpPr>
          <a:xfrm>
            <a:off x="5936561" y="4646224"/>
            <a:ext cx="5067485" cy="523220"/>
            <a:chOff x="6027353" y="4396208"/>
            <a:chExt cx="5067485" cy="523220"/>
          </a:xfrm>
        </p:grpSpPr>
        <p:sp>
          <p:nvSpPr>
            <p:cNvPr id="19" name="文本框 18"/>
            <p:cNvSpPr txBox="1"/>
            <p:nvPr/>
          </p:nvSpPr>
          <p:spPr>
            <a:xfrm>
              <a:off x="6027353" y="4396208"/>
              <a:ext cx="4046545" cy="523220"/>
            </a:xfrm>
            <a:prstGeom prst="rect">
              <a:avLst/>
            </a:prstGeom>
            <a:noFill/>
          </p:spPr>
          <p:txBody>
            <a:bodyPr wrap="square" rtlCol="0">
              <a:spAutoFit/>
            </a:bodyPr>
            <a:lstStyle/>
            <a:p>
              <a:r>
                <a:rPr lang="en-US" altLang="zh-CN" sz="2800" dirty="0" smtClean="0">
                  <a:latin typeface="Times New Roman" panose="02020603050405020304" pitchFamily="18" charset="0"/>
                  <a:cs typeface="Times New Roman" panose="02020603050405020304" pitchFamily="18" charset="0"/>
                </a:rPr>
                <a:t>Addressing function:</a:t>
              </a:r>
              <a:endParaRPr lang="zh-CN" altLang="en-US" sz="2800" dirty="0">
                <a:latin typeface="Times New Roman" panose="02020603050405020304" pitchFamily="18" charset="0"/>
                <a:cs typeface="Times New Roman" panose="02020603050405020304" pitchFamily="18" charset="0"/>
              </a:endParaRPr>
            </a:p>
          </p:txBody>
        </p:sp>
        <p:pic>
          <p:nvPicPr>
            <p:cNvPr id="26" name="图片 2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436726" y="4493116"/>
              <a:ext cx="1658112" cy="384048"/>
            </a:xfrm>
            <a:prstGeom prst="rect">
              <a:avLst/>
            </a:prstGeom>
          </p:spPr>
        </p:pic>
      </p:grpSp>
      <p:pic>
        <p:nvPicPr>
          <p:cNvPr id="27" name="图片 2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584190" y="5224088"/>
            <a:ext cx="2590800" cy="911352"/>
          </a:xfrm>
          <a:prstGeom prst="rect">
            <a:avLst/>
          </a:prstGeom>
        </p:spPr>
      </p:pic>
    </p:spTree>
    <p:extLst>
      <p:ext uri="{BB962C8B-B14F-4D97-AF65-F5344CB8AC3E}">
        <p14:creationId xmlns:p14="http://schemas.microsoft.com/office/powerpoint/2010/main" val="1509264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5892" y="1145888"/>
            <a:ext cx="5463124" cy="5483075"/>
          </a:xfrm>
          <a:prstGeom prst="rect">
            <a:avLst/>
          </a:prstGeom>
        </p:spPr>
      </p:pic>
      <p:sp>
        <p:nvSpPr>
          <p:cNvPr id="4" name="文本框 3"/>
          <p:cNvSpPr txBox="1"/>
          <p:nvPr/>
        </p:nvSpPr>
        <p:spPr>
          <a:xfrm>
            <a:off x="2978522" y="60512"/>
            <a:ext cx="7758953" cy="677108"/>
          </a:xfrm>
          <a:prstGeom prst="rect">
            <a:avLst/>
          </a:prstGeom>
          <a:noFill/>
        </p:spPr>
        <p:txBody>
          <a:bodyPr wrap="square" rtlCol="0">
            <a:spAutoFit/>
          </a:bodyPr>
          <a:lstStyle/>
          <a:p>
            <a:r>
              <a:rPr lang="zh-CN" altLang="en-US" sz="3800" dirty="0" smtClean="0">
                <a:latin typeface="黑体" panose="02010609060101010101" pitchFamily="49" charset="-122"/>
              </a:rPr>
              <a:t>基于工作记忆模型的</a:t>
            </a:r>
            <a:r>
              <a:rPr lang="zh-CN" altLang="en-US" sz="3800" dirty="0">
                <a:latin typeface="黑体" panose="02010609060101010101" pitchFamily="49" charset="-122"/>
              </a:rPr>
              <a:t>诗歌</a:t>
            </a:r>
            <a:r>
              <a:rPr lang="zh-CN" altLang="en-US" sz="3800" dirty="0" smtClean="0">
                <a:latin typeface="黑体" panose="02010609060101010101" pitchFamily="49" charset="-122"/>
              </a:rPr>
              <a:t>生成</a:t>
            </a:r>
            <a:endParaRPr lang="x-none" altLang="zh-CN" sz="3800" dirty="0">
              <a:latin typeface="黑体" panose="02010609060101010101" pitchFamily="49" charset="-122"/>
            </a:endParaRPr>
          </a:p>
        </p:txBody>
      </p:sp>
      <p:sp>
        <p:nvSpPr>
          <p:cNvPr id="20" name="文本框 19"/>
          <p:cNvSpPr txBox="1"/>
          <p:nvPr/>
        </p:nvSpPr>
        <p:spPr>
          <a:xfrm>
            <a:off x="6027353" y="4281318"/>
            <a:ext cx="3380118" cy="523220"/>
          </a:xfrm>
          <a:prstGeom prst="rect">
            <a:avLst/>
          </a:prstGeom>
          <a:noFill/>
        </p:spPr>
        <p:txBody>
          <a:bodyPr wrap="square" rtlCol="0">
            <a:spAutoFit/>
          </a:bodyPr>
          <a:lstStyle/>
          <a:p>
            <a:r>
              <a:rPr lang="en-US" altLang="zh-CN" sz="2800" dirty="0" smtClean="0">
                <a:latin typeface="Times New Roman" panose="02020603050405020304" pitchFamily="18" charset="0"/>
                <a:cs typeface="Times New Roman" panose="02020603050405020304" pitchFamily="18" charset="0"/>
              </a:rPr>
              <a:t>Memory writing:</a:t>
            </a:r>
            <a:endParaRPr lang="zh-CN" altLang="en-US" sz="2800" dirty="0">
              <a:latin typeface="Times New Roman" panose="02020603050405020304" pitchFamily="18" charset="0"/>
              <a:cs typeface="Times New Roman" panose="02020603050405020304" pitchFamily="18" charset="0"/>
            </a:endParaRPr>
          </a:p>
        </p:txBody>
      </p:sp>
      <p:sp>
        <p:nvSpPr>
          <p:cNvPr id="21" name="文本框 20"/>
          <p:cNvSpPr txBox="1"/>
          <p:nvPr/>
        </p:nvSpPr>
        <p:spPr>
          <a:xfrm>
            <a:off x="5798844" y="3483171"/>
            <a:ext cx="6164647" cy="523220"/>
          </a:xfrm>
          <a:prstGeom prst="rect">
            <a:avLst/>
          </a:prstGeom>
          <a:noFill/>
        </p:spPr>
        <p:txBody>
          <a:bodyPr wrap="square" rtlCol="0">
            <a:spAutoFit/>
          </a:bodyPr>
          <a:lstStyle/>
          <a:p>
            <a:r>
              <a:rPr lang="en-US" altLang="zh-CN" sz="2800" dirty="0" smtClean="0">
                <a:solidFill>
                  <a:srgbClr val="FF0000"/>
                </a:solidFill>
                <a:latin typeface="Times New Roman" panose="02020603050405020304" pitchFamily="18" charset="0"/>
                <a:cs typeface="Times New Roman" panose="02020603050405020304" pitchFamily="18" charset="0"/>
              </a:rPr>
              <a:t>Jointly read the three memory modules!</a:t>
            </a:r>
            <a:endParaRPr lang="zh-CN" altLang="en-US" sz="2800" dirty="0">
              <a:solidFill>
                <a:srgbClr val="FF0000"/>
              </a:solidFill>
              <a:latin typeface="Times New Roman" panose="02020603050405020304" pitchFamily="18" charset="0"/>
              <a:cs typeface="Times New Roman" panose="02020603050405020304" pitchFamily="18" charset="0"/>
            </a:endParaRPr>
          </a:p>
        </p:txBody>
      </p:sp>
      <p:grpSp>
        <p:nvGrpSpPr>
          <p:cNvPr id="22" name="组合 21"/>
          <p:cNvGrpSpPr/>
          <p:nvPr/>
        </p:nvGrpSpPr>
        <p:grpSpPr>
          <a:xfrm>
            <a:off x="6027353" y="828815"/>
            <a:ext cx="4880704" cy="523220"/>
            <a:chOff x="6027353" y="634262"/>
            <a:chExt cx="4880704" cy="523220"/>
          </a:xfrm>
        </p:grpSpPr>
        <p:sp>
          <p:nvSpPr>
            <p:cNvPr id="23" name="文本框 22"/>
            <p:cNvSpPr txBox="1"/>
            <p:nvPr/>
          </p:nvSpPr>
          <p:spPr>
            <a:xfrm>
              <a:off x="6027353" y="634262"/>
              <a:ext cx="3380118" cy="523220"/>
            </a:xfrm>
            <a:prstGeom prst="rect">
              <a:avLst/>
            </a:prstGeom>
            <a:noFill/>
          </p:spPr>
          <p:txBody>
            <a:bodyPr wrap="square" rtlCol="0">
              <a:spAutoFit/>
            </a:bodyPr>
            <a:lstStyle/>
            <a:p>
              <a:r>
                <a:rPr lang="en-US" altLang="zh-CN" sz="2800" dirty="0" smtClean="0">
                  <a:latin typeface="Times New Roman" panose="02020603050405020304" pitchFamily="18" charset="0"/>
                  <a:cs typeface="Times New Roman" panose="02020603050405020304" pitchFamily="18" charset="0"/>
                </a:rPr>
                <a:t>Memory reading:</a:t>
              </a:r>
              <a:endParaRPr lang="zh-CN" altLang="en-US" sz="2800" dirty="0">
                <a:latin typeface="Times New Roman" panose="02020603050405020304" pitchFamily="18" charset="0"/>
                <a:cs typeface="Times New Roman" panose="02020603050405020304" pitchFamily="18" charset="0"/>
              </a:endParaRPr>
            </a:p>
          </p:txBody>
        </p:sp>
        <p:pic>
          <p:nvPicPr>
            <p:cNvPr id="24" name="图片 2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37881" y="791748"/>
              <a:ext cx="2170176" cy="344424"/>
            </a:xfrm>
            <a:prstGeom prst="rect">
              <a:avLst/>
            </a:prstGeom>
          </p:spPr>
        </p:pic>
      </p:grpSp>
      <p:pic>
        <p:nvPicPr>
          <p:cNvPr id="25" name="图片 2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83196" y="1692538"/>
            <a:ext cx="3112008" cy="1338072"/>
          </a:xfrm>
          <a:prstGeom prst="rect">
            <a:avLst/>
          </a:prstGeom>
        </p:spPr>
      </p:pic>
      <p:pic>
        <p:nvPicPr>
          <p:cNvPr id="28" name="图片 2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455664" y="4982173"/>
            <a:ext cx="4767072" cy="1533144"/>
          </a:xfrm>
          <a:prstGeom prst="rect">
            <a:avLst/>
          </a:prstGeom>
        </p:spPr>
      </p:pic>
    </p:spTree>
    <p:extLst>
      <p:ext uri="{BB962C8B-B14F-4D97-AF65-F5344CB8AC3E}">
        <p14:creationId xmlns:p14="http://schemas.microsoft.com/office/powerpoint/2010/main" val="2823464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978522" y="60512"/>
            <a:ext cx="7758953" cy="677108"/>
          </a:xfrm>
          <a:prstGeom prst="rect">
            <a:avLst/>
          </a:prstGeom>
          <a:noFill/>
        </p:spPr>
        <p:txBody>
          <a:bodyPr wrap="square" rtlCol="0">
            <a:spAutoFit/>
          </a:bodyPr>
          <a:lstStyle/>
          <a:p>
            <a:r>
              <a:rPr lang="zh-CN" altLang="en-US" sz="3800" dirty="0">
                <a:latin typeface="黑体" panose="02010609060101010101" pitchFamily="49" charset="-122"/>
              </a:rPr>
              <a:t>任务背景及</a:t>
            </a:r>
            <a:r>
              <a:rPr lang="x-none" altLang="zh-CN" sz="3800" dirty="0">
                <a:latin typeface="黑体" panose="02010609060101010101" pitchFamily="49" charset="-122"/>
              </a:rPr>
              <a:t>“</a:t>
            </a:r>
            <a:r>
              <a:rPr lang="zh-CN" altLang="en-US" sz="3800" dirty="0">
                <a:latin typeface="黑体" panose="02010609060101010101" pitchFamily="49" charset="-122"/>
              </a:rPr>
              <a:t>九歌</a:t>
            </a:r>
            <a:r>
              <a:rPr lang="x-none" altLang="zh-CN" sz="3800" dirty="0">
                <a:latin typeface="黑体" panose="02010609060101010101" pitchFamily="49" charset="-122"/>
              </a:rPr>
              <a:t>”</a:t>
            </a:r>
            <a:r>
              <a:rPr lang="zh-CN" altLang="en-US" sz="3800" dirty="0">
                <a:latin typeface="黑体" panose="02010609060101010101" pitchFamily="49" charset="-122"/>
              </a:rPr>
              <a:t>作诗系统</a:t>
            </a:r>
            <a:r>
              <a:rPr lang="zh-CN" altLang="en-US" sz="3800" dirty="0" smtClean="0">
                <a:latin typeface="黑体" panose="02010609060101010101" pitchFamily="49" charset="-122"/>
              </a:rPr>
              <a:t>简介</a:t>
            </a:r>
            <a:endParaRPr lang="x-none" altLang="zh-CN" sz="3800" dirty="0">
              <a:latin typeface="黑体" panose="02010609060101010101" pitchFamily="49" charset="-122"/>
            </a:endParaRPr>
          </a:p>
        </p:txBody>
      </p:sp>
      <p:pic>
        <p:nvPicPr>
          <p:cNvPr id="39" name="图片 38"/>
          <p:cNvPicPr>
            <a:picLocks noChangeAspect="1"/>
          </p:cNvPicPr>
          <p:nvPr/>
        </p:nvPicPr>
        <p:blipFill rotWithShape="1">
          <a:blip r:embed="rId2" cstate="print">
            <a:extLst>
              <a:ext uri="{28A0092B-C50C-407E-A947-70E740481C1C}">
                <a14:useLocalDpi xmlns:a14="http://schemas.microsoft.com/office/drawing/2010/main" val="0"/>
              </a:ext>
            </a:extLst>
          </a:blip>
          <a:srcRect t="13077" b="9873"/>
          <a:stretch/>
        </p:blipFill>
        <p:spPr>
          <a:xfrm>
            <a:off x="651249" y="1307210"/>
            <a:ext cx="1554068" cy="1752605"/>
          </a:xfrm>
          <a:prstGeom prst="rect">
            <a:avLst/>
          </a:prstGeom>
        </p:spPr>
      </p:pic>
      <p:pic>
        <p:nvPicPr>
          <p:cNvPr id="40" name="图片 3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0310" y="4124208"/>
            <a:ext cx="2395946" cy="1597297"/>
          </a:xfrm>
          <a:prstGeom prst="rect">
            <a:avLst/>
          </a:prstGeom>
        </p:spPr>
      </p:pic>
      <p:sp>
        <p:nvSpPr>
          <p:cNvPr id="41" name="加号 40"/>
          <p:cNvSpPr/>
          <p:nvPr/>
        </p:nvSpPr>
        <p:spPr>
          <a:xfrm>
            <a:off x="979808" y="3178817"/>
            <a:ext cx="896950" cy="826389"/>
          </a:xfrm>
          <a:prstGeom prst="mathPlus">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42" name="右箭头 41"/>
          <p:cNvSpPr/>
          <p:nvPr/>
        </p:nvSpPr>
        <p:spPr>
          <a:xfrm>
            <a:off x="2418092" y="3337674"/>
            <a:ext cx="1120860" cy="508674"/>
          </a:xfrm>
          <a:prstGeom prst="rightArrow">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a:p>
        </p:txBody>
      </p:sp>
      <p:sp>
        <p:nvSpPr>
          <p:cNvPr id="44" name="TextBox 59"/>
          <p:cNvSpPr txBox="1"/>
          <p:nvPr/>
        </p:nvSpPr>
        <p:spPr>
          <a:xfrm>
            <a:off x="4613278" y="1731004"/>
            <a:ext cx="1620957" cy="523220"/>
          </a:xfrm>
          <a:prstGeom prst="rect">
            <a:avLst/>
          </a:prstGeom>
          <a:noFill/>
        </p:spPr>
        <p:txBody>
          <a:bodyPr wrap="none" rtlCol="0">
            <a:spAutoFit/>
          </a:bodyPr>
          <a:lstStyle/>
          <a:p>
            <a:r>
              <a:rPr lang="zh-CN" altLang="en-US" sz="2800" dirty="0" smtClean="0">
                <a:solidFill>
                  <a:srgbClr val="6D1485"/>
                </a:solidFill>
                <a:latin typeface="黑体" panose="02010609060101010101" pitchFamily="49" charset="-122"/>
                <a:ea typeface="黑体" panose="02010609060101010101" pitchFamily="49" charset="-122"/>
                <a:cs typeface="Times New Roman" panose="02020603050405020304" pitchFamily="18" charset="0"/>
              </a:rPr>
              <a:t>娱乐应用</a:t>
            </a:r>
            <a:endParaRPr lang="zh-CN" altLang="en-US" sz="2800" dirty="0">
              <a:solidFill>
                <a:srgbClr val="6D1485"/>
              </a:solidFill>
              <a:latin typeface="黑体" panose="02010609060101010101" pitchFamily="49" charset="-122"/>
              <a:ea typeface="黑体" panose="02010609060101010101" pitchFamily="49" charset="-122"/>
              <a:cs typeface="Times New Roman" panose="02020603050405020304" pitchFamily="18" charset="0"/>
            </a:endParaRPr>
          </a:p>
        </p:txBody>
      </p:sp>
      <p:sp>
        <p:nvSpPr>
          <p:cNvPr id="45" name="TextBox 62"/>
          <p:cNvSpPr txBox="1"/>
          <p:nvPr/>
        </p:nvSpPr>
        <p:spPr>
          <a:xfrm>
            <a:off x="4613278" y="2513277"/>
            <a:ext cx="1620957" cy="523220"/>
          </a:xfrm>
          <a:prstGeom prst="rect">
            <a:avLst/>
          </a:prstGeom>
          <a:noFill/>
        </p:spPr>
        <p:txBody>
          <a:bodyPr wrap="none" rtlCol="0">
            <a:spAutoFit/>
          </a:bodyPr>
          <a:lstStyle/>
          <a:p>
            <a:r>
              <a:rPr lang="zh-CN" altLang="en-US" sz="2800" dirty="0" smtClean="0">
                <a:solidFill>
                  <a:srgbClr val="6D1485"/>
                </a:solidFill>
                <a:latin typeface="黑体" panose="02010609060101010101" pitchFamily="49" charset="-122"/>
                <a:ea typeface="黑体" panose="02010609060101010101" pitchFamily="49" charset="-122"/>
              </a:rPr>
              <a:t>诗词教育</a:t>
            </a:r>
            <a:endParaRPr lang="en-US" altLang="zh-CN" sz="2800" dirty="0">
              <a:solidFill>
                <a:srgbClr val="6D1485"/>
              </a:solidFill>
              <a:latin typeface="黑体" panose="02010609060101010101" pitchFamily="49" charset="-122"/>
              <a:ea typeface="黑体" panose="02010609060101010101" pitchFamily="49" charset="-122"/>
            </a:endParaRPr>
          </a:p>
        </p:txBody>
      </p:sp>
      <p:sp>
        <p:nvSpPr>
          <p:cNvPr id="46" name="TextBox 81"/>
          <p:cNvSpPr txBox="1"/>
          <p:nvPr/>
        </p:nvSpPr>
        <p:spPr>
          <a:xfrm>
            <a:off x="4613278" y="3383323"/>
            <a:ext cx="1620957" cy="523220"/>
          </a:xfrm>
          <a:prstGeom prst="rect">
            <a:avLst/>
          </a:prstGeom>
          <a:noFill/>
        </p:spPr>
        <p:txBody>
          <a:bodyPr wrap="none" rtlCol="0">
            <a:spAutoFit/>
          </a:bodyPr>
          <a:lstStyle/>
          <a:p>
            <a:r>
              <a:rPr lang="zh-CN" altLang="en-US" sz="2800" dirty="0" smtClean="0">
                <a:solidFill>
                  <a:srgbClr val="6D1485"/>
                </a:solidFill>
                <a:latin typeface="黑体" panose="02010609060101010101" pitchFamily="49" charset="-122"/>
                <a:ea typeface="黑体" panose="02010609060101010101" pitchFamily="49" charset="-122"/>
              </a:rPr>
              <a:t>文学研究</a:t>
            </a:r>
            <a:endParaRPr lang="en-US" altLang="zh-CN" sz="2800" dirty="0">
              <a:solidFill>
                <a:srgbClr val="6D1485"/>
              </a:solidFill>
              <a:latin typeface="黑体" panose="02010609060101010101" pitchFamily="49" charset="-122"/>
              <a:ea typeface="黑体" panose="02010609060101010101" pitchFamily="49" charset="-122"/>
            </a:endParaRPr>
          </a:p>
        </p:txBody>
      </p:sp>
      <p:sp>
        <p:nvSpPr>
          <p:cNvPr id="47" name="TextBox 89"/>
          <p:cNvSpPr txBox="1"/>
          <p:nvPr/>
        </p:nvSpPr>
        <p:spPr>
          <a:xfrm>
            <a:off x="4613278" y="4224213"/>
            <a:ext cx="2432981" cy="954107"/>
          </a:xfrm>
          <a:prstGeom prst="rect">
            <a:avLst/>
          </a:prstGeom>
          <a:noFill/>
        </p:spPr>
        <p:txBody>
          <a:bodyPr wrap="square" rtlCol="0">
            <a:spAutoFit/>
          </a:bodyPr>
          <a:lstStyle/>
          <a:p>
            <a:r>
              <a:rPr lang="zh-CN" altLang="en-US" sz="2800" dirty="0" smtClean="0">
                <a:solidFill>
                  <a:srgbClr val="6D1485"/>
                </a:solidFill>
                <a:latin typeface="+mn-ea"/>
                <a:cs typeface="Times New Roman" panose="02020603050405020304" pitchFamily="18" charset="0"/>
              </a:rPr>
              <a:t>启发</a:t>
            </a:r>
            <a:r>
              <a:rPr lang="zh-CN" altLang="en-US" sz="2800" dirty="0">
                <a:solidFill>
                  <a:srgbClr val="6D1485"/>
                </a:solidFill>
                <a:latin typeface="+mn-ea"/>
                <a:cs typeface="Times New Roman" panose="02020603050405020304" pitchFamily="18" charset="0"/>
              </a:rPr>
              <a:t>其他</a:t>
            </a:r>
            <a:r>
              <a:rPr lang="zh-CN" altLang="en-US" sz="2800" dirty="0" smtClean="0">
                <a:solidFill>
                  <a:srgbClr val="6D1485"/>
                </a:solidFill>
                <a:latin typeface="+mn-ea"/>
                <a:cs typeface="Times New Roman" panose="02020603050405020304" pitchFamily="18" charset="0"/>
              </a:rPr>
              <a:t>类型文本的生成</a:t>
            </a:r>
            <a:endParaRPr lang="zh-CN" altLang="en-US" sz="2800" dirty="0">
              <a:solidFill>
                <a:srgbClr val="6D1485"/>
              </a:solidFill>
              <a:latin typeface="+mn-ea"/>
              <a:cs typeface="Times New Roman" panose="02020603050405020304" pitchFamily="18" charset="0"/>
            </a:endParaRPr>
          </a:p>
        </p:txBody>
      </p:sp>
      <p:sp>
        <p:nvSpPr>
          <p:cNvPr id="48" name="TextBox 92"/>
          <p:cNvSpPr txBox="1"/>
          <p:nvPr/>
        </p:nvSpPr>
        <p:spPr>
          <a:xfrm>
            <a:off x="5286029" y="5152525"/>
            <a:ext cx="543739" cy="523220"/>
          </a:xfrm>
          <a:prstGeom prst="rect">
            <a:avLst/>
          </a:prstGeom>
          <a:noFill/>
        </p:spPr>
        <p:txBody>
          <a:bodyPr wrap="none" rtlCol="0">
            <a:spAutoFit/>
          </a:bodyPr>
          <a:lstStyle/>
          <a:p>
            <a:r>
              <a:rPr lang="en-US" altLang="zh-CN" sz="2800" dirty="0" smtClean="0">
                <a:solidFill>
                  <a:srgbClr val="6D1485"/>
                </a:solidFill>
                <a:latin typeface="Times New Roman" panose="02020603050405020304" pitchFamily="18" charset="0"/>
                <a:ea typeface="Arial Unicode MS" panose="020B0604020202020204" pitchFamily="34" charset="-122"/>
                <a:cs typeface="Times New Roman" panose="02020603050405020304" pitchFamily="18" charset="0"/>
              </a:rPr>
              <a:t>…</a:t>
            </a:r>
            <a:endParaRPr lang="zh-CN" altLang="en-US" sz="2800" dirty="0">
              <a:solidFill>
                <a:srgbClr val="6D1485"/>
              </a:solidFill>
              <a:latin typeface="Times New Roman" panose="02020603050405020304" pitchFamily="18" charset="0"/>
              <a:ea typeface="Arial Unicode MS" panose="020B0604020202020204" pitchFamily="34" charset="-122"/>
              <a:cs typeface="Times New Roman" panose="02020603050405020304" pitchFamily="18" charset="0"/>
            </a:endParaRPr>
          </a:p>
        </p:txBody>
      </p:sp>
      <p:sp>
        <p:nvSpPr>
          <p:cNvPr id="2" name="左大括号 1"/>
          <p:cNvSpPr/>
          <p:nvPr/>
        </p:nvSpPr>
        <p:spPr>
          <a:xfrm>
            <a:off x="3943122" y="1633816"/>
            <a:ext cx="743623" cy="4067517"/>
          </a:xfrm>
          <a:prstGeom prst="leftBrace">
            <a:avLst>
              <a:gd name="adj1" fmla="val 62005"/>
              <a:gd name="adj2" fmla="val 48347"/>
            </a:avLst>
          </a:prstGeom>
          <a:ln w="28575"/>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Tree>
    <p:extLst>
      <p:ext uri="{BB962C8B-B14F-4D97-AF65-F5344CB8AC3E}">
        <p14:creationId xmlns:p14="http://schemas.microsoft.com/office/powerpoint/2010/main" val="377691052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5892" y="1145888"/>
            <a:ext cx="5463124" cy="5483075"/>
          </a:xfrm>
          <a:prstGeom prst="rect">
            <a:avLst/>
          </a:prstGeom>
        </p:spPr>
      </p:pic>
      <p:sp>
        <p:nvSpPr>
          <p:cNvPr id="4" name="文本框 3"/>
          <p:cNvSpPr txBox="1"/>
          <p:nvPr/>
        </p:nvSpPr>
        <p:spPr>
          <a:xfrm>
            <a:off x="2978522" y="60512"/>
            <a:ext cx="7758953" cy="677108"/>
          </a:xfrm>
          <a:prstGeom prst="rect">
            <a:avLst/>
          </a:prstGeom>
          <a:noFill/>
        </p:spPr>
        <p:txBody>
          <a:bodyPr wrap="square" rtlCol="0">
            <a:spAutoFit/>
          </a:bodyPr>
          <a:lstStyle/>
          <a:p>
            <a:r>
              <a:rPr lang="zh-CN" altLang="en-US" sz="3800" dirty="0" smtClean="0">
                <a:latin typeface="黑体" panose="02010609060101010101" pitchFamily="49" charset="-122"/>
              </a:rPr>
              <a:t>基于工作记忆模型的</a:t>
            </a:r>
            <a:r>
              <a:rPr lang="zh-CN" altLang="en-US" sz="3800" dirty="0">
                <a:latin typeface="黑体" panose="02010609060101010101" pitchFamily="49" charset="-122"/>
              </a:rPr>
              <a:t>诗歌</a:t>
            </a:r>
            <a:r>
              <a:rPr lang="zh-CN" altLang="en-US" sz="3800" dirty="0" smtClean="0">
                <a:latin typeface="黑体" panose="02010609060101010101" pitchFamily="49" charset="-122"/>
              </a:rPr>
              <a:t>生成</a:t>
            </a:r>
            <a:endParaRPr lang="x-none" altLang="zh-CN" sz="3800" dirty="0">
              <a:latin typeface="黑体" panose="02010609060101010101" pitchFamily="49" charset="-122"/>
            </a:endParaRPr>
          </a:p>
        </p:txBody>
      </p:sp>
      <p:pic>
        <p:nvPicPr>
          <p:cNvPr id="12" name="图片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34105" y="1443434"/>
            <a:ext cx="5398008" cy="850392"/>
          </a:xfrm>
          <a:prstGeom prst="rect">
            <a:avLst/>
          </a:prstGeom>
        </p:spPr>
      </p:pic>
      <p:sp>
        <p:nvSpPr>
          <p:cNvPr id="14" name="矩形 13"/>
          <p:cNvSpPr/>
          <p:nvPr/>
        </p:nvSpPr>
        <p:spPr>
          <a:xfrm>
            <a:off x="9332656" y="1517918"/>
            <a:ext cx="322771" cy="37014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p:cNvSpPr txBox="1"/>
          <p:nvPr/>
        </p:nvSpPr>
        <p:spPr>
          <a:xfrm>
            <a:off x="5871711" y="808956"/>
            <a:ext cx="3380118" cy="523220"/>
          </a:xfrm>
          <a:prstGeom prst="rect">
            <a:avLst/>
          </a:prstGeom>
          <a:noFill/>
        </p:spPr>
        <p:txBody>
          <a:bodyPr wrap="square" rtlCol="0">
            <a:spAutoFit/>
          </a:bodyPr>
          <a:lstStyle/>
          <a:p>
            <a:r>
              <a:rPr lang="en-US" altLang="zh-CN" sz="2800" dirty="0" smtClean="0">
                <a:latin typeface="Times New Roman" panose="02020603050405020304" pitchFamily="18" charset="0"/>
                <a:cs typeface="Times New Roman" panose="02020603050405020304" pitchFamily="18" charset="0"/>
              </a:rPr>
              <a:t>Genre embedding</a:t>
            </a:r>
            <a:endParaRPr lang="zh-CN" altLang="en-US" sz="2800" dirty="0">
              <a:latin typeface="Times New Roman" panose="02020603050405020304" pitchFamily="18" charset="0"/>
              <a:cs typeface="Times New Roman" panose="02020603050405020304" pitchFamily="18" charset="0"/>
            </a:endParaRPr>
          </a:p>
        </p:txBody>
      </p:sp>
      <p:cxnSp>
        <p:nvCxnSpPr>
          <p:cNvPr id="16" name="直接箭头连接符 15"/>
          <p:cNvCxnSpPr>
            <a:stCxn id="14" idx="2"/>
          </p:cNvCxnSpPr>
          <p:nvPr/>
        </p:nvCxnSpPr>
        <p:spPr>
          <a:xfrm flipH="1">
            <a:off x="8683558" y="1888058"/>
            <a:ext cx="810484" cy="1067673"/>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文本框 16"/>
          <p:cNvSpPr txBox="1"/>
          <p:nvPr/>
        </p:nvSpPr>
        <p:spPr>
          <a:xfrm>
            <a:off x="6414199" y="2843848"/>
            <a:ext cx="5087296" cy="523220"/>
          </a:xfrm>
          <a:prstGeom prst="rect">
            <a:avLst/>
          </a:prstGeom>
          <a:noFill/>
        </p:spPr>
        <p:txBody>
          <a:bodyPr wrap="square" rtlCol="0">
            <a:spAutoFit/>
          </a:bodyPr>
          <a:lstStyle/>
          <a:p>
            <a:r>
              <a:rPr lang="en-US" altLang="zh-CN" sz="2800" dirty="0" smtClean="0">
                <a:latin typeface="Times New Roman" panose="02020603050405020304" pitchFamily="18" charset="0"/>
                <a:cs typeface="Times New Roman" panose="02020603050405020304" pitchFamily="18" charset="0"/>
              </a:rPr>
              <a:t>The genre embedding vector</a:t>
            </a:r>
            <a:endParaRPr lang="zh-CN" altLang="en-US" sz="2800" dirty="0">
              <a:latin typeface="Times New Roman" panose="02020603050405020304" pitchFamily="18" charset="0"/>
              <a:cs typeface="Times New Roman" panose="02020603050405020304" pitchFamily="18" charset="0"/>
            </a:endParaRPr>
          </a:p>
        </p:txBody>
      </p:sp>
      <p:sp>
        <p:nvSpPr>
          <p:cNvPr id="18" name="左大括号 17"/>
          <p:cNvSpPr/>
          <p:nvPr/>
        </p:nvSpPr>
        <p:spPr>
          <a:xfrm rot="5400000">
            <a:off x="8565604" y="1414991"/>
            <a:ext cx="695908" cy="4538715"/>
          </a:xfrm>
          <a:prstGeom prst="leftBrace">
            <a:avLst>
              <a:gd name="adj1" fmla="val 34798"/>
              <a:gd name="adj2" fmla="val 52158"/>
            </a:avLst>
          </a:prstGeom>
          <a:ln w="28575"/>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19" name="文本框 18"/>
          <p:cNvSpPr txBox="1"/>
          <p:nvPr/>
        </p:nvSpPr>
        <p:spPr>
          <a:xfrm>
            <a:off x="6608648" y="3851082"/>
            <a:ext cx="5138408" cy="1384995"/>
          </a:xfrm>
          <a:prstGeom prst="rect">
            <a:avLst/>
          </a:prstGeom>
          <a:noFill/>
        </p:spPr>
        <p:txBody>
          <a:bodyPr wrap="square" rtlCol="0">
            <a:spAutoFit/>
          </a:bodyPr>
          <a:lstStyle/>
          <a:p>
            <a:pPr marL="457200" indent="-457200">
              <a:buFont typeface="Arial" panose="020B0604020202020204" pitchFamily="34" charset="0"/>
              <a:buChar char="•"/>
            </a:pPr>
            <a:r>
              <a:rPr lang="en-US" altLang="zh-CN" sz="2800" dirty="0" smtClean="0">
                <a:latin typeface="Times New Roman" panose="02020603050405020304" pitchFamily="18" charset="0"/>
                <a:cs typeface="Times New Roman" panose="02020603050405020304" pitchFamily="18" charset="0"/>
              </a:rPr>
              <a:t>The length of each line.</a:t>
            </a:r>
          </a:p>
          <a:p>
            <a:pPr marL="457200" indent="-457200">
              <a:buFont typeface="Arial" panose="020B0604020202020204" pitchFamily="34" charset="0"/>
              <a:buChar char="•"/>
            </a:pPr>
            <a:r>
              <a:rPr lang="en-US" altLang="zh-CN" sz="2800" dirty="0">
                <a:latin typeface="Times New Roman" panose="02020603050405020304" pitchFamily="18" charset="0"/>
                <a:cs typeface="Times New Roman" panose="02020603050405020304" pitchFamily="18" charset="0"/>
              </a:rPr>
              <a:t>The </a:t>
            </a:r>
            <a:r>
              <a:rPr lang="en-US" altLang="zh-CN" sz="2800" dirty="0" smtClean="0">
                <a:latin typeface="Times New Roman" panose="02020603050405020304" pitchFamily="18" charset="0"/>
                <a:cs typeface="Times New Roman" panose="02020603050405020304" pitchFamily="18" charset="0"/>
              </a:rPr>
              <a:t>phonological category of each character</a:t>
            </a:r>
            <a:endParaRPr lang="zh-CN" altLang="en-US" sz="2800" dirty="0">
              <a:latin typeface="Times New Roman" panose="02020603050405020304" pitchFamily="18" charset="0"/>
              <a:cs typeface="Times New Roman" panose="02020603050405020304" pitchFamily="18" charset="0"/>
            </a:endParaRPr>
          </a:p>
        </p:txBody>
      </p:sp>
      <p:sp>
        <p:nvSpPr>
          <p:cNvPr id="26" name="文本框 25"/>
          <p:cNvSpPr txBox="1"/>
          <p:nvPr/>
        </p:nvSpPr>
        <p:spPr>
          <a:xfrm>
            <a:off x="6397342" y="5720091"/>
            <a:ext cx="5561019" cy="523220"/>
          </a:xfrm>
          <a:prstGeom prst="rect">
            <a:avLst/>
          </a:prstGeom>
          <a:noFill/>
        </p:spPr>
        <p:txBody>
          <a:bodyPr wrap="square" rtlCol="0">
            <a:spAutoFit/>
          </a:bodyPr>
          <a:lstStyle/>
          <a:p>
            <a:r>
              <a:rPr lang="en-US" altLang="zh-CN" sz="2800" dirty="0" smtClean="0">
                <a:solidFill>
                  <a:srgbClr val="FF0000"/>
                </a:solidFill>
                <a:latin typeface="Times New Roman" panose="02020603050405020304" pitchFamily="18" charset="0"/>
                <a:cs typeface="Times New Roman" panose="02020603050405020304" pitchFamily="18" charset="0"/>
              </a:rPr>
              <a:t>Transparent to poetry genre!</a:t>
            </a:r>
            <a:endParaRPr lang="zh-CN" altLang="en-US" sz="2800"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06527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7" grpId="0"/>
      <p:bldP spid="18" grpId="0" animBg="1"/>
      <p:bldP spid="19" grpId="0"/>
      <p:bldP spid="26"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5892" y="1145888"/>
            <a:ext cx="5463124" cy="5483075"/>
          </a:xfrm>
          <a:prstGeom prst="rect">
            <a:avLst/>
          </a:prstGeom>
        </p:spPr>
      </p:pic>
      <p:sp>
        <p:nvSpPr>
          <p:cNvPr id="4" name="文本框 3"/>
          <p:cNvSpPr txBox="1"/>
          <p:nvPr/>
        </p:nvSpPr>
        <p:spPr>
          <a:xfrm>
            <a:off x="2978522" y="60512"/>
            <a:ext cx="7758953" cy="677108"/>
          </a:xfrm>
          <a:prstGeom prst="rect">
            <a:avLst/>
          </a:prstGeom>
          <a:noFill/>
        </p:spPr>
        <p:txBody>
          <a:bodyPr wrap="square" rtlCol="0">
            <a:spAutoFit/>
          </a:bodyPr>
          <a:lstStyle/>
          <a:p>
            <a:r>
              <a:rPr lang="zh-CN" altLang="en-US" sz="3800" dirty="0" smtClean="0">
                <a:latin typeface="黑体" panose="02010609060101010101" pitchFamily="49" charset="-122"/>
              </a:rPr>
              <a:t>基于工作记忆模型的</a:t>
            </a:r>
            <a:r>
              <a:rPr lang="zh-CN" altLang="en-US" sz="3800" dirty="0">
                <a:latin typeface="黑体" panose="02010609060101010101" pitchFamily="49" charset="-122"/>
              </a:rPr>
              <a:t>诗歌</a:t>
            </a:r>
            <a:r>
              <a:rPr lang="zh-CN" altLang="en-US" sz="3800" dirty="0" smtClean="0">
                <a:latin typeface="黑体" panose="02010609060101010101" pitchFamily="49" charset="-122"/>
              </a:rPr>
              <a:t>生成</a:t>
            </a:r>
            <a:endParaRPr lang="x-none" altLang="zh-CN" sz="3800" dirty="0">
              <a:latin typeface="黑体" panose="02010609060101010101" pitchFamily="49" charset="-122"/>
            </a:endParaRPr>
          </a:p>
        </p:txBody>
      </p:sp>
      <p:sp>
        <p:nvSpPr>
          <p:cNvPr id="20" name="文本框 19"/>
          <p:cNvSpPr txBox="1"/>
          <p:nvPr/>
        </p:nvSpPr>
        <p:spPr>
          <a:xfrm>
            <a:off x="6124630" y="1282773"/>
            <a:ext cx="4871488" cy="523220"/>
          </a:xfrm>
          <a:prstGeom prst="rect">
            <a:avLst/>
          </a:prstGeom>
          <a:noFill/>
        </p:spPr>
        <p:txBody>
          <a:bodyPr wrap="square" rtlCol="0">
            <a:spAutoFit/>
          </a:bodyPr>
          <a:lstStyle/>
          <a:p>
            <a:r>
              <a:rPr lang="en-US" altLang="zh-CN" sz="2800" dirty="0" smtClean="0">
                <a:latin typeface="Times New Roman" panose="02020603050405020304" pitchFamily="18" charset="0"/>
                <a:cs typeface="Times New Roman" panose="02020603050405020304" pitchFamily="18" charset="0"/>
              </a:rPr>
              <a:t>Topic </a:t>
            </a:r>
            <a:r>
              <a:rPr lang="en-US" altLang="zh-CN" sz="2800" dirty="0">
                <a:latin typeface="Times New Roman" panose="02020603050405020304" pitchFamily="18" charset="0"/>
                <a:cs typeface="Times New Roman" panose="02020603050405020304" pitchFamily="18" charset="0"/>
              </a:rPr>
              <a:t>Trace mechanism</a:t>
            </a:r>
            <a:endParaRPr lang="zh-CN" altLang="en-US" sz="2800" dirty="0">
              <a:latin typeface="Times New Roman" panose="02020603050405020304" pitchFamily="18" charset="0"/>
              <a:cs typeface="Times New Roman" panose="02020603050405020304" pitchFamily="18" charset="0"/>
            </a:endParaRPr>
          </a:p>
        </p:txBody>
      </p:sp>
      <p:sp>
        <p:nvSpPr>
          <p:cNvPr id="21" name="文本框 20"/>
          <p:cNvSpPr txBox="1"/>
          <p:nvPr/>
        </p:nvSpPr>
        <p:spPr>
          <a:xfrm>
            <a:off x="6104819" y="2172929"/>
            <a:ext cx="6027576" cy="954107"/>
          </a:xfrm>
          <a:prstGeom prst="rect">
            <a:avLst/>
          </a:prstGeom>
          <a:noFill/>
        </p:spPr>
        <p:txBody>
          <a:bodyPr wrap="square" rtlCol="0">
            <a:spAutoFit/>
          </a:bodyPr>
          <a:lstStyle/>
          <a:p>
            <a:r>
              <a:rPr lang="en-US" altLang="zh-CN" sz="2800" dirty="0">
                <a:latin typeface="Times New Roman" panose="02020603050405020304" pitchFamily="18" charset="0"/>
                <a:cs typeface="Times New Roman" panose="02020603050405020304" pitchFamily="18" charset="0"/>
              </a:rPr>
              <a:t>Record the usage of topics in a more </a:t>
            </a:r>
            <a:r>
              <a:rPr lang="en-US" altLang="zh-CN" sz="2800" dirty="0">
                <a:solidFill>
                  <a:srgbClr val="FF0000"/>
                </a:solidFill>
                <a:latin typeface="Times New Roman" panose="02020603050405020304" pitchFamily="18" charset="0"/>
                <a:cs typeface="Times New Roman" panose="02020603050405020304" pitchFamily="18" charset="0"/>
              </a:rPr>
              <a:t>explicit</a:t>
            </a:r>
            <a:r>
              <a:rPr lang="en-US" altLang="zh-CN" sz="2800" dirty="0">
                <a:latin typeface="Times New Roman" panose="02020603050405020304" pitchFamily="18" charset="0"/>
                <a:cs typeface="Times New Roman" panose="02020603050405020304" pitchFamily="18" charset="0"/>
              </a:rPr>
              <a:t> </a:t>
            </a:r>
            <a:r>
              <a:rPr lang="en-US" altLang="zh-CN" sz="2800" dirty="0" smtClean="0">
                <a:latin typeface="Times New Roman" panose="02020603050405020304" pitchFamily="18" charset="0"/>
                <a:cs typeface="Times New Roman" panose="02020603050405020304" pitchFamily="18" charset="0"/>
              </a:rPr>
              <a:t>way!</a:t>
            </a:r>
            <a:endParaRPr lang="zh-CN" altLang="en-US" sz="2800" dirty="0">
              <a:latin typeface="Times New Roman" panose="02020603050405020304" pitchFamily="18" charset="0"/>
              <a:cs typeface="Times New Roman" panose="02020603050405020304" pitchFamily="18" charset="0"/>
            </a:endParaRPr>
          </a:p>
        </p:txBody>
      </p:sp>
      <p:sp>
        <p:nvSpPr>
          <p:cNvPr id="22" name="文本框 21"/>
          <p:cNvSpPr txBox="1"/>
          <p:nvPr/>
        </p:nvSpPr>
        <p:spPr>
          <a:xfrm>
            <a:off x="5845895" y="3562406"/>
            <a:ext cx="6174983" cy="2031325"/>
          </a:xfrm>
          <a:prstGeom prst="rect">
            <a:avLst/>
          </a:prstGeom>
          <a:noFill/>
        </p:spPr>
        <p:txBody>
          <a:bodyPr wrap="square" rtlCol="0">
            <a:spAutoFit/>
          </a:bodyPr>
          <a:lstStyle/>
          <a:p>
            <a:pPr marL="457200" indent="-457200">
              <a:lnSpc>
                <a:spcPct val="150000"/>
              </a:lnSpc>
              <a:buFont typeface="Arial" panose="020B0604020202020204" pitchFamily="34" charset="0"/>
              <a:buChar char="•"/>
            </a:pPr>
            <a:r>
              <a:rPr lang="en-US" altLang="zh-CN" sz="2800" dirty="0">
                <a:latin typeface="Times New Roman" panose="02020603050405020304" pitchFamily="18" charset="0"/>
                <a:cs typeface="Times New Roman" panose="02020603050405020304" pitchFamily="18" charset="0"/>
              </a:rPr>
              <a:t>M</a:t>
            </a:r>
            <a:r>
              <a:rPr lang="en-US" altLang="zh-CN" sz="2800" dirty="0" smtClean="0">
                <a:latin typeface="Times New Roman" panose="02020603050405020304" pitchFamily="18" charset="0"/>
                <a:cs typeface="Times New Roman" panose="02020603050405020304" pitchFamily="18" charset="0"/>
              </a:rPr>
              <a:t>aintain </a:t>
            </a:r>
            <a:r>
              <a:rPr lang="en-US" altLang="zh-CN" sz="2800" dirty="0">
                <a:latin typeface="Times New Roman" panose="02020603050405020304" pitchFamily="18" charset="0"/>
                <a:cs typeface="Times New Roman" panose="02020603050405020304" pitchFamily="18" charset="0"/>
              </a:rPr>
              <a:t>the content of used </a:t>
            </a:r>
            <a:r>
              <a:rPr lang="en-US" altLang="zh-CN" sz="2800" dirty="0" smtClean="0">
                <a:latin typeface="Times New Roman" panose="02020603050405020304" pitchFamily="18" charset="0"/>
                <a:cs typeface="Times New Roman" panose="02020603050405020304" pitchFamily="18" charset="0"/>
              </a:rPr>
              <a:t>topics</a:t>
            </a:r>
          </a:p>
          <a:p>
            <a:pPr marL="457200" indent="-457200">
              <a:lnSpc>
                <a:spcPct val="150000"/>
              </a:lnSpc>
              <a:buFont typeface="Arial" panose="020B0604020202020204" pitchFamily="34" charset="0"/>
              <a:buChar char="•"/>
            </a:pPr>
            <a:r>
              <a:rPr lang="en-US" altLang="zh-CN" sz="2800" dirty="0" smtClean="0">
                <a:latin typeface="Times New Roman" panose="02020603050405020304" pitchFamily="18" charset="0"/>
                <a:cs typeface="Times New Roman" panose="02020603050405020304" pitchFamily="18" charset="0"/>
              </a:rPr>
              <a:t>Explicitly records </a:t>
            </a:r>
            <a:r>
              <a:rPr lang="en-US" altLang="zh-CN" sz="2800" dirty="0">
                <a:latin typeface="Times New Roman" panose="02020603050405020304" pitchFamily="18" charset="0"/>
                <a:cs typeface="Times New Roman" panose="02020603050405020304" pitchFamily="18" charset="0"/>
              </a:rPr>
              <a:t>the times </a:t>
            </a:r>
            <a:r>
              <a:rPr lang="en-US" altLang="zh-CN" sz="2800" dirty="0" smtClean="0">
                <a:latin typeface="Times New Roman" panose="02020603050405020304" pitchFamily="18" charset="0"/>
                <a:cs typeface="Times New Roman" panose="02020603050405020304" pitchFamily="18" charset="0"/>
              </a:rPr>
              <a:t>of reading </a:t>
            </a:r>
            <a:r>
              <a:rPr lang="en-US" altLang="zh-CN" sz="2800" dirty="0">
                <a:latin typeface="Times New Roman" panose="02020603050405020304" pitchFamily="18" charset="0"/>
                <a:cs typeface="Times New Roman" panose="02020603050405020304" pitchFamily="18" charset="0"/>
              </a:rPr>
              <a:t>each topic</a:t>
            </a:r>
            <a:endParaRPr lang="zh-CN" altLang="en-US" sz="2800" dirty="0">
              <a:latin typeface="Times New Roman" panose="02020603050405020304" pitchFamily="18" charset="0"/>
              <a:cs typeface="Times New Roman" panose="02020603050405020304" pitchFamily="18" charset="0"/>
            </a:endParaRPr>
          </a:p>
        </p:txBody>
      </p:sp>
      <p:sp>
        <p:nvSpPr>
          <p:cNvPr id="23" name="文本框 22"/>
          <p:cNvSpPr txBox="1"/>
          <p:nvPr/>
        </p:nvSpPr>
        <p:spPr>
          <a:xfrm>
            <a:off x="5935413" y="5797219"/>
            <a:ext cx="5805283" cy="523220"/>
          </a:xfrm>
          <a:prstGeom prst="rect">
            <a:avLst/>
          </a:prstGeom>
          <a:noFill/>
        </p:spPr>
        <p:txBody>
          <a:bodyPr wrap="square" rtlCol="0">
            <a:spAutoFit/>
          </a:bodyPr>
          <a:lstStyle/>
          <a:p>
            <a:pPr algn="ctr"/>
            <a:r>
              <a:rPr lang="en-US" altLang="zh-CN" sz="2800" dirty="0" smtClean="0">
                <a:solidFill>
                  <a:srgbClr val="FF0000"/>
                </a:solidFill>
                <a:latin typeface="Times New Roman" panose="02020603050405020304" pitchFamily="18" charset="0"/>
                <a:cs typeface="Times New Roman" panose="02020603050405020304" pitchFamily="18" charset="0"/>
              </a:rPr>
              <a:t>Improve topic expression ratio! (&gt;70%)</a:t>
            </a:r>
            <a:endParaRPr lang="zh-CN" altLang="en-US" sz="2800" dirty="0">
              <a:solidFill>
                <a:srgbClr val="FF0000"/>
              </a:solidFill>
              <a:latin typeface="Times New Roman" panose="02020603050405020304" pitchFamily="18" charset="0"/>
              <a:cs typeface="Times New Roman" panose="02020603050405020304" pitchFamily="18" charset="0"/>
            </a:endParaRPr>
          </a:p>
        </p:txBody>
      </p:sp>
      <p:sp>
        <p:nvSpPr>
          <p:cNvPr id="8" name="矩形 7"/>
          <p:cNvSpPr/>
          <p:nvPr/>
        </p:nvSpPr>
        <p:spPr>
          <a:xfrm>
            <a:off x="212396" y="4385256"/>
            <a:ext cx="521700" cy="55379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箭头连接符 8"/>
          <p:cNvCxnSpPr>
            <a:endCxn id="20" idx="1"/>
          </p:cNvCxnSpPr>
          <p:nvPr/>
        </p:nvCxnSpPr>
        <p:spPr>
          <a:xfrm flipV="1">
            <a:off x="482958" y="1544383"/>
            <a:ext cx="5641672" cy="283443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85133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22" grpId="0"/>
      <p:bldP spid="23"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2" cstate="hqprint">
            <a:extLst>
              <a:ext uri="{28A0092B-C50C-407E-A947-70E740481C1C}">
                <a14:useLocalDpi xmlns:a14="http://schemas.microsoft.com/office/drawing/2010/main" val="0"/>
              </a:ext>
            </a:extLst>
          </a:blip>
          <a:srcRect l="1776" t="7392"/>
          <a:stretch/>
        </p:blipFill>
        <p:spPr>
          <a:xfrm>
            <a:off x="142671" y="1613487"/>
            <a:ext cx="11809907" cy="4190986"/>
          </a:xfrm>
          <a:prstGeom prst="rect">
            <a:avLst/>
          </a:prstGeom>
        </p:spPr>
      </p:pic>
      <p:sp>
        <p:nvSpPr>
          <p:cNvPr id="4" name="文本框 3"/>
          <p:cNvSpPr txBox="1"/>
          <p:nvPr/>
        </p:nvSpPr>
        <p:spPr>
          <a:xfrm>
            <a:off x="2978522" y="60512"/>
            <a:ext cx="7758953" cy="677108"/>
          </a:xfrm>
          <a:prstGeom prst="rect">
            <a:avLst/>
          </a:prstGeom>
          <a:noFill/>
        </p:spPr>
        <p:txBody>
          <a:bodyPr wrap="square" rtlCol="0">
            <a:spAutoFit/>
          </a:bodyPr>
          <a:lstStyle/>
          <a:p>
            <a:r>
              <a:rPr lang="zh-CN" altLang="en-US" sz="3800" dirty="0" smtClean="0">
                <a:latin typeface="黑体" panose="02010609060101010101" pitchFamily="49" charset="-122"/>
              </a:rPr>
              <a:t>基于工作记忆模型的</a:t>
            </a:r>
            <a:r>
              <a:rPr lang="zh-CN" altLang="en-US" sz="3800" dirty="0">
                <a:latin typeface="黑体" panose="02010609060101010101" pitchFamily="49" charset="-122"/>
              </a:rPr>
              <a:t>诗歌</a:t>
            </a:r>
            <a:r>
              <a:rPr lang="zh-CN" altLang="en-US" sz="3800" dirty="0" smtClean="0">
                <a:latin typeface="黑体" panose="02010609060101010101" pitchFamily="49" charset="-122"/>
              </a:rPr>
              <a:t>生成</a:t>
            </a:r>
            <a:endParaRPr lang="x-none" altLang="zh-CN" sz="3800" dirty="0">
              <a:latin typeface="黑体" panose="02010609060101010101" pitchFamily="49" charset="-122"/>
            </a:endParaRPr>
          </a:p>
        </p:txBody>
      </p:sp>
      <p:sp>
        <p:nvSpPr>
          <p:cNvPr id="9" name="标题 1"/>
          <p:cNvSpPr>
            <a:spLocks noGrp="1"/>
          </p:cNvSpPr>
          <p:nvPr>
            <p:ph type="title"/>
          </p:nvPr>
        </p:nvSpPr>
        <p:spPr>
          <a:xfrm>
            <a:off x="-17597" y="758826"/>
            <a:ext cx="2996119" cy="773747"/>
          </a:xfrm>
        </p:spPr>
        <p:txBody>
          <a:bodyPr>
            <a:noAutofit/>
          </a:bodyPr>
          <a:lstStyle/>
          <a:p>
            <a:r>
              <a:rPr kumimoji="1" lang="en-US" altLang="zh-CN" sz="2800" dirty="0">
                <a:solidFill>
                  <a:schemeClr val="tx1"/>
                </a:solidFill>
                <a:latin typeface="Times New Roman" charset="0"/>
                <a:ea typeface="Times New Roman" charset="0"/>
                <a:cs typeface="Times New Roman" charset="0"/>
              </a:rPr>
              <a:t>Experiments</a:t>
            </a:r>
            <a:endParaRPr kumimoji="1" lang="zh-CN" altLang="en-US" sz="2800" dirty="0">
              <a:solidFill>
                <a:schemeClr val="tx1"/>
              </a:solidFill>
              <a:latin typeface="Times New Roman" charset="0"/>
              <a:ea typeface="Times New Roman" charset="0"/>
              <a:cs typeface="Times New Roman" charset="0"/>
            </a:endParaRPr>
          </a:p>
        </p:txBody>
      </p:sp>
      <p:grpSp>
        <p:nvGrpSpPr>
          <p:cNvPr id="14" name="组合 13"/>
          <p:cNvGrpSpPr/>
          <p:nvPr/>
        </p:nvGrpSpPr>
        <p:grpSpPr>
          <a:xfrm>
            <a:off x="3262232" y="2730231"/>
            <a:ext cx="6627555" cy="1825208"/>
            <a:chOff x="2474454" y="2452002"/>
            <a:chExt cx="8620384" cy="2476265"/>
          </a:xfrm>
        </p:grpSpPr>
        <p:sp>
          <p:nvSpPr>
            <p:cNvPr id="15" name="矩形 14"/>
            <p:cNvSpPr/>
            <p:nvPr/>
          </p:nvSpPr>
          <p:spPr>
            <a:xfrm>
              <a:off x="2474454" y="2452002"/>
              <a:ext cx="8620384" cy="34121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2474454" y="3524307"/>
              <a:ext cx="8620384" cy="34121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2474454" y="4587054"/>
              <a:ext cx="8620384" cy="34121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52691765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978522" y="60512"/>
            <a:ext cx="7758953" cy="677108"/>
          </a:xfrm>
          <a:prstGeom prst="rect">
            <a:avLst/>
          </a:prstGeom>
          <a:noFill/>
        </p:spPr>
        <p:txBody>
          <a:bodyPr wrap="square" rtlCol="0">
            <a:spAutoFit/>
          </a:bodyPr>
          <a:lstStyle/>
          <a:p>
            <a:r>
              <a:rPr lang="zh-CN" altLang="en-US" sz="3800" dirty="0" smtClean="0">
                <a:latin typeface="黑体" panose="02010609060101010101" pitchFamily="49" charset="-122"/>
              </a:rPr>
              <a:t>基于工作记忆模型的</a:t>
            </a:r>
            <a:r>
              <a:rPr lang="zh-CN" altLang="en-US" sz="3800" dirty="0">
                <a:latin typeface="黑体" panose="02010609060101010101" pitchFamily="49" charset="-122"/>
              </a:rPr>
              <a:t>诗歌</a:t>
            </a:r>
            <a:r>
              <a:rPr lang="zh-CN" altLang="en-US" sz="3800" dirty="0" smtClean="0">
                <a:latin typeface="黑体" panose="02010609060101010101" pitchFamily="49" charset="-122"/>
              </a:rPr>
              <a:t>生成</a:t>
            </a:r>
            <a:endParaRPr lang="x-none" altLang="zh-CN" sz="3800" dirty="0">
              <a:latin typeface="黑体" panose="02010609060101010101" pitchFamily="49" charset="-122"/>
            </a:endParaRPr>
          </a:p>
        </p:txBody>
      </p:sp>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978522" y="1216884"/>
            <a:ext cx="6042683" cy="4777152"/>
          </a:xfrm>
          <a:prstGeom prst="rect">
            <a:avLst/>
          </a:prstGeom>
        </p:spPr>
      </p:pic>
      <p:sp>
        <p:nvSpPr>
          <p:cNvPr id="5" name="文本框 4"/>
          <p:cNvSpPr txBox="1"/>
          <p:nvPr/>
        </p:nvSpPr>
        <p:spPr>
          <a:xfrm>
            <a:off x="2523021" y="5994036"/>
            <a:ext cx="7489983" cy="430887"/>
          </a:xfrm>
          <a:prstGeom prst="rect">
            <a:avLst/>
          </a:prstGeom>
          <a:noFill/>
        </p:spPr>
        <p:txBody>
          <a:bodyPr wrap="square" rtlCol="0">
            <a:spAutoFit/>
          </a:bodyPr>
          <a:lstStyle/>
          <a:p>
            <a:pPr algn="ctr"/>
            <a:r>
              <a:rPr lang="en-US" altLang="zh-CN" sz="2200" dirty="0">
                <a:latin typeface="Times New Roman" panose="02020603050405020304" pitchFamily="18" charset="0"/>
                <a:cs typeface="Times New Roman" panose="02020603050405020304" pitchFamily="18" charset="0"/>
              </a:rPr>
              <a:t>On iambics, perplexity </a:t>
            </a:r>
            <a:r>
              <a:rPr lang="en-US" altLang="zh-CN" sz="2200" dirty="0" smtClean="0">
                <a:latin typeface="Times New Roman" panose="02020603050405020304" pitchFamily="18" charset="0"/>
                <a:cs typeface="Times New Roman" panose="02020603050405020304" pitchFamily="18" charset="0"/>
              </a:rPr>
              <a:t>over different </a:t>
            </a:r>
            <a:r>
              <a:rPr lang="en-US" altLang="zh-CN" sz="2200" dirty="0">
                <a:latin typeface="Times New Roman" panose="02020603050405020304" pitchFamily="18" charset="0"/>
                <a:cs typeface="Times New Roman" panose="02020603050405020304" pitchFamily="18" charset="0"/>
              </a:rPr>
              <a:t>numbers of lines in a poem</a:t>
            </a:r>
            <a:endParaRPr lang="zh-CN" altLang="en-US"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7055055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978522" y="60512"/>
            <a:ext cx="7758953" cy="677108"/>
          </a:xfrm>
          <a:prstGeom prst="rect">
            <a:avLst/>
          </a:prstGeom>
          <a:noFill/>
        </p:spPr>
        <p:txBody>
          <a:bodyPr wrap="square" rtlCol="0">
            <a:spAutoFit/>
          </a:bodyPr>
          <a:lstStyle/>
          <a:p>
            <a:r>
              <a:rPr lang="zh-CN" altLang="en-US" sz="3800" dirty="0" smtClean="0">
                <a:latin typeface="黑体" panose="02010609060101010101" pitchFamily="49" charset="-122"/>
              </a:rPr>
              <a:t>基于工作记忆模型的</a:t>
            </a:r>
            <a:r>
              <a:rPr lang="zh-CN" altLang="en-US" sz="3800" dirty="0">
                <a:latin typeface="黑体" panose="02010609060101010101" pitchFamily="49" charset="-122"/>
              </a:rPr>
              <a:t>诗歌</a:t>
            </a:r>
            <a:r>
              <a:rPr lang="zh-CN" altLang="en-US" sz="3800" dirty="0" smtClean="0">
                <a:latin typeface="黑体" panose="02010609060101010101" pitchFamily="49" charset="-122"/>
              </a:rPr>
              <a:t>生成</a:t>
            </a:r>
            <a:endParaRPr lang="x-none" altLang="zh-CN" sz="3800" dirty="0">
              <a:latin typeface="黑体" panose="02010609060101010101" pitchFamily="49" charset="-122"/>
            </a:endParaRPr>
          </a:p>
        </p:txBody>
      </p:sp>
      <p:pic>
        <p:nvPicPr>
          <p:cNvPr id="10" name="图片 9">
            <a:extLst>
              <a:ext uri="{FF2B5EF4-FFF2-40B4-BE49-F238E27FC236}">
                <a16:creationId xmlns:a16="http://schemas.microsoft.com/office/drawing/2014/main" id="{5AB716C3-BE00-044F-80E5-2FBFF045763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600676" y="1306420"/>
            <a:ext cx="1097162" cy="369332"/>
          </a:xfrm>
          <a:prstGeom prst="rect">
            <a:avLst/>
          </a:prstGeom>
        </p:spPr>
      </p:pic>
      <p:sp>
        <p:nvSpPr>
          <p:cNvPr id="11" name="矩形 10"/>
          <p:cNvSpPr/>
          <p:nvPr/>
        </p:nvSpPr>
        <p:spPr>
          <a:xfrm>
            <a:off x="92776" y="850246"/>
            <a:ext cx="1808508" cy="523220"/>
          </a:xfrm>
          <a:prstGeom prst="rect">
            <a:avLst/>
          </a:prstGeom>
        </p:spPr>
        <p:txBody>
          <a:bodyPr wrap="none">
            <a:spAutoFit/>
          </a:bodyPr>
          <a:lstStyle/>
          <a:p>
            <a:r>
              <a:rPr lang="en-US" altLang="zh-CN" sz="2800" dirty="0" smtClean="0">
                <a:latin typeface="Times New Roman" charset="0"/>
                <a:ea typeface="Times New Roman" charset="0"/>
                <a:cs typeface="Times New Roman" charset="0"/>
              </a:rPr>
              <a:t>Case Study</a:t>
            </a:r>
            <a:endParaRPr lang="zh-CN" altLang="en-US" sz="2800" dirty="0">
              <a:latin typeface="Times New Roman" charset="0"/>
              <a:ea typeface="Times New Roman" charset="0"/>
              <a:cs typeface="Times New Roman" charset="0"/>
            </a:endParaRPr>
          </a:p>
        </p:txBody>
      </p:sp>
      <p:grpSp>
        <p:nvGrpSpPr>
          <p:cNvPr id="12" name="组合 11"/>
          <p:cNvGrpSpPr/>
          <p:nvPr/>
        </p:nvGrpSpPr>
        <p:grpSpPr>
          <a:xfrm>
            <a:off x="-47434" y="1306420"/>
            <a:ext cx="6061388" cy="4310644"/>
            <a:chOff x="70040" y="992541"/>
            <a:chExt cx="6061388" cy="4310644"/>
          </a:xfrm>
        </p:grpSpPr>
        <p:pic>
          <p:nvPicPr>
            <p:cNvPr id="13" name="图片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2386" y="992541"/>
              <a:ext cx="5768453" cy="3644685"/>
            </a:xfrm>
            <a:prstGeom prst="rect">
              <a:avLst/>
            </a:prstGeom>
          </p:spPr>
        </p:pic>
        <p:sp>
          <p:nvSpPr>
            <p:cNvPr id="14" name="文本框 13"/>
            <p:cNvSpPr txBox="1"/>
            <p:nvPr/>
          </p:nvSpPr>
          <p:spPr>
            <a:xfrm>
              <a:off x="70040" y="4533744"/>
              <a:ext cx="6061388" cy="769441"/>
            </a:xfrm>
            <a:prstGeom prst="rect">
              <a:avLst/>
            </a:prstGeom>
            <a:noFill/>
          </p:spPr>
          <p:txBody>
            <a:bodyPr wrap="square" rtlCol="0">
              <a:spAutoFit/>
            </a:bodyPr>
            <a:lstStyle/>
            <a:p>
              <a:pPr algn="ctr"/>
              <a:r>
                <a:rPr lang="en-US" altLang="zh-CN" sz="2200" dirty="0" smtClean="0">
                  <a:latin typeface="Times New Roman" panose="02020603050405020304" pitchFamily="18" charset="0"/>
                  <a:cs typeface="Times New Roman" panose="02020603050405020304" pitchFamily="18" charset="0"/>
                </a:rPr>
                <a:t>An </a:t>
              </a:r>
              <a:r>
                <a:rPr lang="en-US" altLang="zh-CN" sz="2200" dirty="0">
                  <a:latin typeface="Times New Roman" panose="02020603050405020304" pitchFamily="18" charset="0"/>
                  <a:cs typeface="Times New Roman" panose="02020603050405020304" pitchFamily="18" charset="0"/>
                </a:rPr>
                <a:t>iambic generated by our </a:t>
              </a:r>
              <a:r>
                <a:rPr lang="en-US" altLang="zh-CN" sz="2200" dirty="0" smtClean="0">
                  <a:latin typeface="Times New Roman" panose="02020603050405020304" pitchFamily="18" charset="0"/>
                  <a:cs typeface="Times New Roman" panose="02020603050405020304" pitchFamily="18" charset="0"/>
                </a:rPr>
                <a:t>model, taking </a:t>
              </a:r>
              <a:r>
                <a:rPr lang="zh-CN" altLang="en-US" sz="2200" dirty="0">
                  <a:latin typeface="Times New Roman" panose="02020603050405020304" pitchFamily="18" charset="0"/>
                  <a:cs typeface="Times New Roman" panose="02020603050405020304" pitchFamily="18" charset="0"/>
                </a:rPr>
                <a:t>柳</a:t>
              </a:r>
              <a:r>
                <a:rPr lang="en-US" altLang="zh-CN" sz="2200" dirty="0" smtClean="0">
                  <a:latin typeface="楷体" panose="02010609060101010101" pitchFamily="49" charset="-122"/>
                  <a:ea typeface="楷体" panose="02010609060101010101" pitchFamily="49" charset="-122"/>
                  <a:cs typeface="Times New Roman" panose="02020603050405020304" pitchFamily="18" charset="0"/>
                </a:rPr>
                <a:t> </a:t>
              </a:r>
              <a:r>
                <a:rPr lang="en-US" altLang="zh-CN" sz="2200" dirty="0" smtClean="0">
                  <a:latin typeface="Times New Roman" panose="02020603050405020304" pitchFamily="18" charset="0"/>
                  <a:cs typeface="Times New Roman" panose="02020603050405020304" pitchFamily="18" charset="0"/>
                </a:rPr>
                <a:t>(</a:t>
              </a:r>
              <a:r>
                <a:rPr lang="en-US" altLang="zh-CN" sz="2200" dirty="0">
                  <a:latin typeface="Times New Roman" panose="02020603050405020304" pitchFamily="18" charset="0"/>
                  <a:cs typeface="Times New Roman" panose="02020603050405020304" pitchFamily="18" charset="0"/>
                </a:rPr>
                <a:t>willow) </a:t>
              </a:r>
              <a:r>
                <a:rPr lang="en-US" altLang="zh-CN" sz="2200" dirty="0" smtClean="0">
                  <a:latin typeface="Times New Roman" panose="02020603050405020304" pitchFamily="18" charset="0"/>
                  <a:cs typeface="Times New Roman" panose="02020603050405020304" pitchFamily="18" charset="0"/>
                </a:rPr>
                <a:t>and </a:t>
              </a:r>
              <a:r>
                <a:rPr lang="zh-CN" altLang="en-US" sz="2200" dirty="0" smtClean="0">
                  <a:latin typeface="Times New Roman" panose="02020603050405020304" pitchFamily="18" charset="0"/>
                  <a:cs typeface="Times New Roman" panose="02020603050405020304" pitchFamily="18" charset="0"/>
                </a:rPr>
                <a:t>思君</a:t>
              </a:r>
              <a:r>
                <a:rPr lang="en-US" altLang="zh-CN" sz="2200" dirty="0" smtClean="0">
                  <a:latin typeface="Times New Roman" panose="02020603050405020304" pitchFamily="18" charset="0"/>
                  <a:cs typeface="Times New Roman" panose="02020603050405020304" pitchFamily="18" charset="0"/>
                </a:rPr>
                <a:t> (missing </a:t>
              </a:r>
              <a:r>
                <a:rPr lang="en-US" altLang="zh-CN" sz="2200" dirty="0">
                  <a:latin typeface="Times New Roman" panose="02020603050405020304" pitchFamily="18" charset="0"/>
                  <a:cs typeface="Times New Roman" panose="02020603050405020304" pitchFamily="18" charset="0"/>
                </a:rPr>
                <a:t>you) as input </a:t>
              </a:r>
              <a:r>
                <a:rPr lang="en-US" altLang="zh-CN" sz="2200" dirty="0" smtClean="0">
                  <a:latin typeface="Times New Roman" panose="02020603050405020304" pitchFamily="18" charset="0"/>
                  <a:cs typeface="Times New Roman" panose="02020603050405020304" pitchFamily="18" charset="0"/>
                </a:rPr>
                <a:t>words.</a:t>
              </a:r>
              <a:endParaRPr lang="zh-CN" altLang="en-US" sz="2200" dirty="0">
                <a:latin typeface="Times New Roman" panose="02020603050405020304" pitchFamily="18" charset="0"/>
                <a:cs typeface="Times New Roman" panose="02020603050405020304" pitchFamily="18" charset="0"/>
              </a:endParaRPr>
            </a:p>
          </p:txBody>
        </p:sp>
      </p:grpSp>
      <p:sp>
        <p:nvSpPr>
          <p:cNvPr id="15" name="矩形 14"/>
          <p:cNvSpPr/>
          <p:nvPr/>
        </p:nvSpPr>
        <p:spPr>
          <a:xfrm>
            <a:off x="1639374" y="4175796"/>
            <a:ext cx="2608730" cy="38324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177628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978522" y="60512"/>
            <a:ext cx="7758953" cy="677108"/>
          </a:xfrm>
          <a:prstGeom prst="rect">
            <a:avLst/>
          </a:prstGeom>
          <a:noFill/>
        </p:spPr>
        <p:txBody>
          <a:bodyPr wrap="square" rtlCol="0">
            <a:spAutoFit/>
          </a:bodyPr>
          <a:lstStyle/>
          <a:p>
            <a:r>
              <a:rPr lang="zh-CN" altLang="en-US" sz="3800" dirty="0" smtClean="0">
                <a:latin typeface="黑体" panose="02010609060101010101" pitchFamily="49" charset="-122"/>
              </a:rPr>
              <a:t>基于工作记忆模型的</a:t>
            </a:r>
            <a:r>
              <a:rPr lang="zh-CN" altLang="en-US" sz="3800" dirty="0">
                <a:latin typeface="黑体" panose="02010609060101010101" pitchFamily="49" charset="-122"/>
              </a:rPr>
              <a:t>诗歌</a:t>
            </a:r>
            <a:r>
              <a:rPr lang="zh-CN" altLang="en-US" sz="3800" dirty="0" smtClean="0">
                <a:latin typeface="黑体" panose="02010609060101010101" pitchFamily="49" charset="-122"/>
              </a:rPr>
              <a:t>生成</a:t>
            </a:r>
            <a:endParaRPr lang="x-none" altLang="zh-CN" sz="3800" dirty="0">
              <a:latin typeface="黑体" panose="02010609060101010101" pitchFamily="49" charset="-122"/>
            </a:endParaRPr>
          </a:p>
        </p:txBody>
      </p:sp>
      <p:grpSp>
        <p:nvGrpSpPr>
          <p:cNvPr id="3" name="组合 2"/>
          <p:cNvGrpSpPr/>
          <p:nvPr/>
        </p:nvGrpSpPr>
        <p:grpSpPr>
          <a:xfrm>
            <a:off x="6154164" y="1185085"/>
            <a:ext cx="5938227" cy="4994346"/>
            <a:chOff x="6253773" y="875115"/>
            <a:chExt cx="5938227" cy="4994346"/>
          </a:xfrm>
        </p:grpSpPr>
        <mc:AlternateContent xmlns:mc="http://schemas.openxmlformats.org/markup-compatibility/2006" xmlns:a14="http://schemas.microsoft.com/office/drawing/2010/main">
          <mc:Choice Requires="a14">
            <p:sp>
              <p:nvSpPr>
                <p:cNvPr id="5" name="文本框 4"/>
                <p:cNvSpPr txBox="1"/>
                <p:nvPr/>
              </p:nvSpPr>
              <p:spPr>
                <a:xfrm>
                  <a:off x="6421208" y="4761465"/>
                  <a:ext cx="5770792" cy="1107996"/>
                </a:xfrm>
                <a:prstGeom prst="rect">
                  <a:avLst/>
                </a:prstGeom>
                <a:noFill/>
              </p:spPr>
              <p:txBody>
                <a:bodyPr wrap="square" rtlCol="0">
                  <a:spAutoFit/>
                </a:bodyPr>
                <a:lstStyle/>
                <a:p>
                  <a:pPr algn="ctr"/>
                  <a:r>
                    <a:rPr lang="en-US" altLang="zh-CN" sz="2200" dirty="0" smtClean="0">
                      <a:latin typeface="Times New Roman" panose="02020603050405020304" pitchFamily="18" charset="0"/>
                      <a:cs typeface="Times New Roman" panose="02020603050405020304" pitchFamily="18" charset="0"/>
                    </a:rPr>
                    <a:t>The visualization of memory (in the x-axis) reading probabilities, </a:t>
                  </a:r>
                  <a14:m>
                    <m:oMath xmlns:m="http://schemas.openxmlformats.org/officeDocument/2006/math">
                      <m:sSub>
                        <m:sSubPr>
                          <m:ctrlPr>
                            <a:rPr lang="en-US" altLang="zh-CN" sz="2200" i="1" smtClean="0">
                              <a:latin typeface="Cambria Math" panose="02040503050406030204" pitchFamily="18" charset="0"/>
                            </a:rPr>
                          </m:ctrlPr>
                        </m:sSubPr>
                        <m:e>
                          <m:r>
                            <a:rPr lang="zh-CN" altLang="en-US" sz="2200" i="1" smtClean="0">
                              <a:latin typeface="Cambria Math" panose="02040503050406030204" pitchFamily="18" charset="0"/>
                            </a:rPr>
                            <m:t>𝛼</m:t>
                          </m:r>
                        </m:e>
                        <m:sub>
                          <m:r>
                            <a:rPr lang="en-US" altLang="zh-CN" sz="2200" b="0" i="1" smtClean="0">
                              <a:latin typeface="Cambria Math" panose="02040503050406030204" pitchFamily="18" charset="0"/>
                            </a:rPr>
                            <m:t>𝑟</m:t>
                          </m:r>
                        </m:sub>
                      </m:sSub>
                    </m:oMath>
                  </a14:m>
                  <a:r>
                    <a:rPr lang="en-US" altLang="zh-CN" sz="2200" dirty="0" smtClean="0">
                      <a:latin typeface="Times New Roman" panose="02020603050405020304" pitchFamily="18" charset="0"/>
                      <a:cs typeface="Times New Roman" panose="02020603050405020304" pitchFamily="18" charset="0"/>
                    </a:rPr>
                    <a:t>, </a:t>
                  </a:r>
                  <a:r>
                    <a:rPr lang="en-US" altLang="zh-CN" sz="2200" dirty="0">
                      <a:latin typeface="Times New Roman" panose="02020603050405020304" pitchFamily="18" charset="0"/>
                      <a:cs typeface="Times New Roman" panose="02020603050405020304" pitchFamily="18" charset="0"/>
                    </a:rPr>
                    <a:t>when generating the last line (in the y-axis) of the </a:t>
                  </a:r>
                  <a:r>
                    <a:rPr lang="en-US" altLang="zh-CN" sz="2200" dirty="0" smtClean="0">
                      <a:latin typeface="Times New Roman" panose="02020603050405020304" pitchFamily="18" charset="0"/>
                      <a:cs typeface="Times New Roman" panose="02020603050405020304" pitchFamily="18" charset="0"/>
                    </a:rPr>
                    <a:t>iambic.</a:t>
                  </a:r>
                  <a:endParaRPr lang="zh-CN" altLang="en-US" sz="2200" dirty="0">
                    <a:latin typeface="Times New Roman" panose="02020603050405020304" pitchFamily="18" charset="0"/>
                    <a:cs typeface="Times New Roman" panose="02020603050405020304" pitchFamily="18" charset="0"/>
                  </a:endParaRPr>
                </a:p>
              </p:txBody>
            </p:sp>
          </mc:Choice>
          <mc:Fallback xmlns="">
            <p:sp>
              <p:nvSpPr>
                <p:cNvPr id="7" name="文本框 6"/>
                <p:cNvSpPr txBox="1">
                  <a:spLocks noRot="1" noChangeAspect="1" noMove="1" noResize="1" noEditPoints="1" noAdjustHandles="1" noChangeArrowheads="1" noChangeShapeType="1" noTextEdit="1"/>
                </p:cNvSpPr>
                <p:nvPr/>
              </p:nvSpPr>
              <p:spPr>
                <a:xfrm>
                  <a:off x="6421208" y="4761465"/>
                  <a:ext cx="5770792" cy="1107996"/>
                </a:xfrm>
                <a:prstGeom prst="rect">
                  <a:avLst/>
                </a:prstGeom>
                <a:blipFill>
                  <a:blip r:embed="rId6"/>
                  <a:stretch>
                    <a:fillRect t="-3846" b="-10440"/>
                  </a:stretch>
                </a:blipFill>
              </p:spPr>
              <p:txBody>
                <a:bodyPr/>
                <a:lstStyle/>
                <a:p>
                  <a:r>
                    <a:rPr lang="zh-CN" altLang="en-US">
                      <a:noFill/>
                    </a:rPr>
                    <a:t> </a:t>
                  </a:r>
                </a:p>
              </p:txBody>
            </p:sp>
          </mc:Fallback>
        </mc:AlternateContent>
        <p:grpSp>
          <p:nvGrpSpPr>
            <p:cNvPr id="6" name="组合 5"/>
            <p:cNvGrpSpPr/>
            <p:nvPr/>
          </p:nvGrpSpPr>
          <p:grpSpPr>
            <a:xfrm>
              <a:off x="6253773" y="875115"/>
              <a:ext cx="5655880" cy="3879536"/>
              <a:chOff x="6253773" y="875115"/>
              <a:chExt cx="5655880" cy="3879536"/>
            </a:xfrm>
          </p:grpSpPr>
          <p:pic>
            <p:nvPicPr>
              <p:cNvPr id="7" name="图片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253773" y="875115"/>
                <a:ext cx="5655880" cy="3879536"/>
              </a:xfrm>
              <a:prstGeom prst="rect">
                <a:avLst/>
              </a:prstGeom>
            </p:spPr>
          </p:pic>
          <p:sp>
            <p:nvSpPr>
              <p:cNvPr id="8" name="矩形 7"/>
              <p:cNvSpPr/>
              <p:nvPr/>
            </p:nvSpPr>
            <p:spPr>
              <a:xfrm>
                <a:off x="6253773" y="875115"/>
                <a:ext cx="5655880" cy="3762111"/>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pic>
        <p:nvPicPr>
          <p:cNvPr id="10" name="图片 9">
            <a:extLst>
              <a:ext uri="{FF2B5EF4-FFF2-40B4-BE49-F238E27FC236}">
                <a16:creationId xmlns:a16="http://schemas.microsoft.com/office/drawing/2014/main" id="{5AB716C3-BE00-044F-80E5-2FBFF0457633}"/>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1600676" y="1306420"/>
            <a:ext cx="1097162" cy="369332"/>
          </a:xfrm>
          <a:prstGeom prst="rect">
            <a:avLst/>
          </a:prstGeom>
        </p:spPr>
      </p:pic>
      <p:sp>
        <p:nvSpPr>
          <p:cNvPr id="11" name="矩形 10"/>
          <p:cNvSpPr/>
          <p:nvPr/>
        </p:nvSpPr>
        <p:spPr>
          <a:xfrm>
            <a:off x="92776" y="850246"/>
            <a:ext cx="1808508" cy="523220"/>
          </a:xfrm>
          <a:prstGeom prst="rect">
            <a:avLst/>
          </a:prstGeom>
        </p:spPr>
        <p:txBody>
          <a:bodyPr wrap="none">
            <a:spAutoFit/>
          </a:bodyPr>
          <a:lstStyle/>
          <a:p>
            <a:r>
              <a:rPr lang="en-US" altLang="zh-CN" sz="2800" dirty="0" smtClean="0">
                <a:latin typeface="Times New Roman" charset="0"/>
                <a:ea typeface="Times New Roman" charset="0"/>
                <a:cs typeface="Times New Roman" charset="0"/>
              </a:rPr>
              <a:t>Case Study</a:t>
            </a:r>
            <a:endParaRPr lang="zh-CN" altLang="en-US" sz="2800" dirty="0">
              <a:latin typeface="Times New Roman" charset="0"/>
              <a:ea typeface="Times New Roman" charset="0"/>
              <a:cs typeface="Times New Roman" charset="0"/>
            </a:endParaRPr>
          </a:p>
        </p:txBody>
      </p:sp>
      <p:grpSp>
        <p:nvGrpSpPr>
          <p:cNvPr id="12" name="组合 11"/>
          <p:cNvGrpSpPr/>
          <p:nvPr/>
        </p:nvGrpSpPr>
        <p:grpSpPr>
          <a:xfrm>
            <a:off x="-47434" y="1306420"/>
            <a:ext cx="6061388" cy="4310644"/>
            <a:chOff x="70040" y="992541"/>
            <a:chExt cx="6061388" cy="4310644"/>
          </a:xfrm>
        </p:grpSpPr>
        <p:pic>
          <p:nvPicPr>
            <p:cNvPr id="13" name="图片 1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92386" y="992541"/>
              <a:ext cx="5768453" cy="3644685"/>
            </a:xfrm>
            <a:prstGeom prst="rect">
              <a:avLst/>
            </a:prstGeom>
          </p:spPr>
        </p:pic>
        <p:sp>
          <p:nvSpPr>
            <p:cNvPr id="14" name="文本框 13"/>
            <p:cNvSpPr txBox="1"/>
            <p:nvPr/>
          </p:nvSpPr>
          <p:spPr>
            <a:xfrm>
              <a:off x="70040" y="4533744"/>
              <a:ext cx="6061388" cy="769441"/>
            </a:xfrm>
            <a:prstGeom prst="rect">
              <a:avLst/>
            </a:prstGeom>
            <a:noFill/>
          </p:spPr>
          <p:txBody>
            <a:bodyPr wrap="square" rtlCol="0">
              <a:spAutoFit/>
            </a:bodyPr>
            <a:lstStyle/>
            <a:p>
              <a:pPr algn="ctr"/>
              <a:r>
                <a:rPr lang="en-US" altLang="zh-CN" sz="2200" dirty="0" smtClean="0">
                  <a:latin typeface="Times New Roman" panose="02020603050405020304" pitchFamily="18" charset="0"/>
                  <a:cs typeface="Times New Roman" panose="02020603050405020304" pitchFamily="18" charset="0"/>
                </a:rPr>
                <a:t>An </a:t>
              </a:r>
              <a:r>
                <a:rPr lang="en-US" altLang="zh-CN" sz="2200" dirty="0">
                  <a:latin typeface="Times New Roman" panose="02020603050405020304" pitchFamily="18" charset="0"/>
                  <a:cs typeface="Times New Roman" panose="02020603050405020304" pitchFamily="18" charset="0"/>
                </a:rPr>
                <a:t>iambic generated by our </a:t>
              </a:r>
              <a:r>
                <a:rPr lang="en-US" altLang="zh-CN" sz="2200" dirty="0" smtClean="0">
                  <a:latin typeface="Times New Roman" panose="02020603050405020304" pitchFamily="18" charset="0"/>
                  <a:cs typeface="Times New Roman" panose="02020603050405020304" pitchFamily="18" charset="0"/>
                </a:rPr>
                <a:t>model, taking </a:t>
              </a:r>
              <a:r>
                <a:rPr lang="zh-CN" altLang="en-US" sz="2200" dirty="0">
                  <a:latin typeface="Times New Roman" panose="02020603050405020304" pitchFamily="18" charset="0"/>
                  <a:cs typeface="Times New Roman" panose="02020603050405020304" pitchFamily="18" charset="0"/>
                </a:rPr>
                <a:t>柳</a:t>
              </a:r>
              <a:r>
                <a:rPr lang="en-US" altLang="zh-CN" sz="2200" dirty="0" smtClean="0">
                  <a:latin typeface="楷体" panose="02010609060101010101" pitchFamily="49" charset="-122"/>
                  <a:ea typeface="楷体" panose="02010609060101010101" pitchFamily="49" charset="-122"/>
                  <a:cs typeface="Times New Roman" panose="02020603050405020304" pitchFamily="18" charset="0"/>
                </a:rPr>
                <a:t> </a:t>
              </a:r>
              <a:r>
                <a:rPr lang="en-US" altLang="zh-CN" sz="2200" dirty="0" smtClean="0">
                  <a:latin typeface="Times New Roman" panose="02020603050405020304" pitchFamily="18" charset="0"/>
                  <a:cs typeface="Times New Roman" panose="02020603050405020304" pitchFamily="18" charset="0"/>
                </a:rPr>
                <a:t>(</a:t>
              </a:r>
              <a:r>
                <a:rPr lang="en-US" altLang="zh-CN" sz="2200" dirty="0">
                  <a:latin typeface="Times New Roman" panose="02020603050405020304" pitchFamily="18" charset="0"/>
                  <a:cs typeface="Times New Roman" panose="02020603050405020304" pitchFamily="18" charset="0"/>
                </a:rPr>
                <a:t>willow) </a:t>
              </a:r>
              <a:r>
                <a:rPr lang="en-US" altLang="zh-CN" sz="2200" dirty="0" smtClean="0">
                  <a:latin typeface="Times New Roman" panose="02020603050405020304" pitchFamily="18" charset="0"/>
                  <a:cs typeface="Times New Roman" panose="02020603050405020304" pitchFamily="18" charset="0"/>
                </a:rPr>
                <a:t>and </a:t>
              </a:r>
              <a:r>
                <a:rPr lang="zh-CN" altLang="en-US" sz="2200" dirty="0" smtClean="0">
                  <a:latin typeface="Times New Roman" panose="02020603050405020304" pitchFamily="18" charset="0"/>
                  <a:cs typeface="Times New Roman" panose="02020603050405020304" pitchFamily="18" charset="0"/>
                </a:rPr>
                <a:t>思君</a:t>
              </a:r>
              <a:r>
                <a:rPr lang="en-US" altLang="zh-CN" sz="2200" dirty="0" smtClean="0">
                  <a:latin typeface="Times New Roman" panose="02020603050405020304" pitchFamily="18" charset="0"/>
                  <a:cs typeface="Times New Roman" panose="02020603050405020304" pitchFamily="18" charset="0"/>
                </a:rPr>
                <a:t> (missing </a:t>
              </a:r>
              <a:r>
                <a:rPr lang="en-US" altLang="zh-CN" sz="2200" dirty="0">
                  <a:latin typeface="Times New Roman" panose="02020603050405020304" pitchFamily="18" charset="0"/>
                  <a:cs typeface="Times New Roman" panose="02020603050405020304" pitchFamily="18" charset="0"/>
                </a:rPr>
                <a:t>you) as input </a:t>
              </a:r>
              <a:r>
                <a:rPr lang="en-US" altLang="zh-CN" sz="2200" dirty="0" smtClean="0">
                  <a:latin typeface="Times New Roman" panose="02020603050405020304" pitchFamily="18" charset="0"/>
                  <a:cs typeface="Times New Roman" panose="02020603050405020304" pitchFamily="18" charset="0"/>
                </a:rPr>
                <a:t>words.</a:t>
              </a:r>
              <a:endParaRPr lang="zh-CN" altLang="en-US" sz="2200" dirty="0">
                <a:latin typeface="Times New Roman" panose="02020603050405020304" pitchFamily="18" charset="0"/>
                <a:cs typeface="Times New Roman" panose="02020603050405020304" pitchFamily="18" charset="0"/>
              </a:endParaRPr>
            </a:p>
          </p:txBody>
        </p:sp>
      </p:grpSp>
      <p:sp>
        <p:nvSpPr>
          <p:cNvPr id="15" name="矩形 14"/>
          <p:cNvSpPr/>
          <p:nvPr/>
        </p:nvSpPr>
        <p:spPr>
          <a:xfrm>
            <a:off x="1639374" y="4175796"/>
            <a:ext cx="2608730" cy="38324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6" name="直接箭头连接符 15"/>
          <p:cNvCxnSpPr>
            <a:stCxn id="15" idx="3"/>
            <a:endCxn id="7" idx="1"/>
          </p:cNvCxnSpPr>
          <p:nvPr/>
        </p:nvCxnSpPr>
        <p:spPr>
          <a:xfrm flipV="1">
            <a:off x="4248104" y="3124853"/>
            <a:ext cx="1906060" cy="1242564"/>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2" name="组合 1"/>
          <p:cNvGrpSpPr/>
          <p:nvPr/>
        </p:nvGrpSpPr>
        <p:grpSpPr>
          <a:xfrm>
            <a:off x="2949517" y="2499964"/>
            <a:ext cx="4211350" cy="4221751"/>
            <a:chOff x="2949517" y="2499964"/>
            <a:chExt cx="4211350" cy="4221751"/>
          </a:xfrm>
        </p:grpSpPr>
        <p:sp>
          <p:nvSpPr>
            <p:cNvPr id="20" name="矩形 19"/>
            <p:cNvSpPr/>
            <p:nvPr/>
          </p:nvSpPr>
          <p:spPr>
            <a:xfrm>
              <a:off x="6740032" y="2499964"/>
              <a:ext cx="420835" cy="409903"/>
            </a:xfrm>
            <a:prstGeom prst="rect">
              <a:avLst/>
            </a:prstGeom>
            <a:no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1" name="图片 20"/>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949517" y="6160834"/>
              <a:ext cx="2447128" cy="560881"/>
            </a:xfrm>
            <a:prstGeom prst="rect">
              <a:avLst/>
            </a:prstGeom>
          </p:spPr>
        </p:pic>
        <p:cxnSp>
          <p:nvCxnSpPr>
            <p:cNvPr id="19" name="直接箭头连接符 18"/>
            <p:cNvCxnSpPr>
              <a:stCxn id="20" idx="2"/>
              <a:endCxn id="21" idx="0"/>
            </p:cNvCxnSpPr>
            <p:nvPr/>
          </p:nvCxnSpPr>
          <p:spPr>
            <a:xfrm flipH="1">
              <a:off x="4173081" y="2909867"/>
              <a:ext cx="2777369" cy="325096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组合 8"/>
          <p:cNvGrpSpPr/>
          <p:nvPr/>
        </p:nvGrpSpPr>
        <p:grpSpPr>
          <a:xfrm>
            <a:off x="5573279" y="2909867"/>
            <a:ext cx="3767655" cy="3815107"/>
            <a:chOff x="5573279" y="2909867"/>
            <a:chExt cx="3767655" cy="3815107"/>
          </a:xfrm>
        </p:grpSpPr>
        <p:sp>
          <p:nvSpPr>
            <p:cNvPr id="25" name="矩形 24"/>
            <p:cNvSpPr/>
            <p:nvPr/>
          </p:nvSpPr>
          <p:spPr>
            <a:xfrm>
              <a:off x="7147989" y="2909867"/>
              <a:ext cx="422516" cy="409903"/>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6" name="图片 25"/>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573279" y="6170190"/>
              <a:ext cx="3767655" cy="554784"/>
            </a:xfrm>
            <a:prstGeom prst="rect">
              <a:avLst/>
            </a:prstGeom>
          </p:spPr>
        </p:pic>
        <p:cxnSp>
          <p:nvCxnSpPr>
            <p:cNvPr id="24" name="直接箭头连接符 23"/>
            <p:cNvCxnSpPr/>
            <p:nvPr/>
          </p:nvCxnSpPr>
          <p:spPr>
            <a:xfrm>
              <a:off x="7354960" y="3318886"/>
              <a:ext cx="93880" cy="301530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17" name="组合 16"/>
          <p:cNvGrpSpPr/>
          <p:nvPr/>
        </p:nvGrpSpPr>
        <p:grpSpPr>
          <a:xfrm>
            <a:off x="8849038" y="3322728"/>
            <a:ext cx="3243353" cy="3398987"/>
            <a:chOff x="8849038" y="3322728"/>
            <a:chExt cx="3243353" cy="3398987"/>
          </a:xfrm>
        </p:grpSpPr>
        <p:sp>
          <p:nvSpPr>
            <p:cNvPr id="30" name="矩形 29"/>
            <p:cNvSpPr/>
            <p:nvPr/>
          </p:nvSpPr>
          <p:spPr>
            <a:xfrm>
              <a:off x="9212796" y="3322728"/>
              <a:ext cx="422516" cy="409903"/>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1" name="图片 30"/>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849038" y="6160834"/>
              <a:ext cx="3243353" cy="560881"/>
            </a:xfrm>
            <a:prstGeom prst="rect">
              <a:avLst/>
            </a:prstGeom>
          </p:spPr>
        </p:pic>
        <p:cxnSp>
          <p:nvCxnSpPr>
            <p:cNvPr id="29" name="直接箭头连接符 28"/>
            <p:cNvCxnSpPr>
              <a:stCxn id="30" idx="2"/>
            </p:cNvCxnSpPr>
            <p:nvPr/>
          </p:nvCxnSpPr>
          <p:spPr>
            <a:xfrm>
              <a:off x="9424054" y="3732631"/>
              <a:ext cx="1181698" cy="25813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203383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978522" y="60512"/>
            <a:ext cx="7758953" cy="677108"/>
          </a:xfrm>
          <a:prstGeom prst="rect">
            <a:avLst/>
          </a:prstGeom>
          <a:noFill/>
        </p:spPr>
        <p:txBody>
          <a:bodyPr wrap="square" rtlCol="0">
            <a:spAutoFit/>
          </a:bodyPr>
          <a:lstStyle/>
          <a:p>
            <a:r>
              <a:rPr lang="zh-CN" altLang="en-US" sz="3800" dirty="0" smtClean="0">
                <a:latin typeface="黑体" panose="02010609060101010101" pitchFamily="49" charset="-122"/>
              </a:rPr>
              <a:t>基于工作记忆模型的</a:t>
            </a:r>
            <a:r>
              <a:rPr lang="zh-CN" altLang="en-US" sz="3800" dirty="0">
                <a:latin typeface="黑体" panose="02010609060101010101" pitchFamily="49" charset="-122"/>
              </a:rPr>
              <a:t>诗歌</a:t>
            </a:r>
            <a:r>
              <a:rPr lang="zh-CN" altLang="en-US" sz="3800" dirty="0" smtClean="0">
                <a:latin typeface="黑体" panose="02010609060101010101" pitchFamily="49" charset="-122"/>
              </a:rPr>
              <a:t>生成</a:t>
            </a:r>
            <a:endParaRPr lang="x-none" altLang="zh-CN" sz="3800" dirty="0">
              <a:latin typeface="黑体" panose="02010609060101010101" pitchFamily="49" charset="-122"/>
            </a:endParaRPr>
          </a:p>
        </p:txBody>
      </p:sp>
      <p:pic>
        <p:nvPicPr>
          <p:cNvPr id="5" name="图片 4">
            <a:extLst>
              <a:ext uri="{FF2B5EF4-FFF2-40B4-BE49-F238E27FC236}">
                <a16:creationId xmlns:a16="http://schemas.microsoft.com/office/drawing/2014/main" id="{5AB716C3-BE00-044F-80E5-2FBFF045763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94838" y="-3572"/>
            <a:ext cx="1097162" cy="369332"/>
          </a:xfrm>
          <a:prstGeom prst="rect">
            <a:avLst/>
          </a:prstGeom>
        </p:spPr>
      </p:pic>
      <p:pic>
        <p:nvPicPr>
          <p:cNvPr id="7" name="图片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4164" y="1298577"/>
            <a:ext cx="5351734" cy="3414037"/>
          </a:xfrm>
          <a:prstGeom prst="rect">
            <a:avLst/>
          </a:prstGeom>
        </p:spPr>
      </p:pic>
      <p:sp>
        <p:nvSpPr>
          <p:cNvPr id="11" name="文本框 10"/>
          <p:cNvSpPr txBox="1"/>
          <p:nvPr/>
        </p:nvSpPr>
        <p:spPr>
          <a:xfrm>
            <a:off x="99753" y="4851678"/>
            <a:ext cx="6061388" cy="769441"/>
          </a:xfrm>
          <a:prstGeom prst="rect">
            <a:avLst/>
          </a:prstGeom>
          <a:noFill/>
        </p:spPr>
        <p:txBody>
          <a:bodyPr wrap="square" rtlCol="0">
            <a:spAutoFit/>
          </a:bodyPr>
          <a:lstStyle/>
          <a:p>
            <a:pPr algn="ctr"/>
            <a:r>
              <a:rPr lang="en-US" altLang="zh-CN" sz="2200" dirty="0" smtClean="0">
                <a:latin typeface="Times New Roman" panose="02020603050405020304" pitchFamily="18" charset="0"/>
                <a:cs typeface="Times New Roman" panose="02020603050405020304" pitchFamily="18" charset="0"/>
              </a:rPr>
              <a:t>An </a:t>
            </a:r>
            <a:r>
              <a:rPr lang="en-US" altLang="zh-CN" sz="2200" dirty="0">
                <a:latin typeface="Times New Roman" panose="02020603050405020304" pitchFamily="18" charset="0"/>
                <a:cs typeface="Times New Roman" panose="02020603050405020304" pitchFamily="18" charset="0"/>
              </a:rPr>
              <a:t>iambic generated by our </a:t>
            </a:r>
            <a:r>
              <a:rPr lang="en-US" altLang="zh-CN" sz="2200" dirty="0" smtClean="0">
                <a:latin typeface="Times New Roman" panose="02020603050405020304" pitchFamily="18" charset="0"/>
                <a:cs typeface="Times New Roman" panose="02020603050405020304" pitchFamily="18" charset="0"/>
              </a:rPr>
              <a:t>model, taking </a:t>
            </a:r>
            <a:r>
              <a:rPr lang="en-US" altLang="zh-CN" sz="2200" dirty="0" err="1" smtClean="0">
                <a:latin typeface="Times New Roman" panose="02020603050405020304" pitchFamily="18" charset="0"/>
                <a:cs typeface="Times New Roman" panose="02020603050405020304" pitchFamily="18" charset="0"/>
              </a:rPr>
              <a:t>liu</a:t>
            </a:r>
            <a:r>
              <a:rPr lang="en-US" altLang="zh-CN" sz="2200" dirty="0" smtClean="0">
                <a:latin typeface="Times New Roman" panose="02020603050405020304" pitchFamily="18" charset="0"/>
                <a:cs typeface="Times New Roman" panose="02020603050405020304" pitchFamily="18" charset="0"/>
              </a:rPr>
              <a:t> </a:t>
            </a:r>
            <a:r>
              <a:rPr lang="en-US" altLang="zh-CN" sz="2200" dirty="0" smtClean="0">
                <a:latin typeface="楷体" panose="02010609060101010101" pitchFamily="49" charset="-122"/>
                <a:ea typeface="楷体" panose="02010609060101010101" pitchFamily="49" charset="-122"/>
                <a:cs typeface="Times New Roman" panose="02020603050405020304" pitchFamily="18" charset="0"/>
              </a:rPr>
              <a:t> </a:t>
            </a:r>
            <a:r>
              <a:rPr lang="en-US" altLang="zh-CN" sz="2200" dirty="0" smtClean="0">
                <a:latin typeface="Times New Roman" panose="02020603050405020304" pitchFamily="18" charset="0"/>
                <a:cs typeface="Times New Roman" panose="02020603050405020304" pitchFamily="18" charset="0"/>
              </a:rPr>
              <a:t>(</a:t>
            </a:r>
            <a:r>
              <a:rPr lang="en-US" altLang="zh-CN" sz="2200" dirty="0">
                <a:latin typeface="Times New Roman" panose="02020603050405020304" pitchFamily="18" charset="0"/>
                <a:cs typeface="Times New Roman" panose="02020603050405020304" pitchFamily="18" charset="0"/>
              </a:rPr>
              <a:t>willow) </a:t>
            </a:r>
            <a:r>
              <a:rPr lang="en-US" altLang="zh-CN" sz="2200" dirty="0" smtClean="0">
                <a:latin typeface="Times New Roman" panose="02020603050405020304" pitchFamily="18" charset="0"/>
                <a:cs typeface="Times New Roman" panose="02020603050405020304" pitchFamily="18" charset="0"/>
              </a:rPr>
              <a:t>and </a:t>
            </a:r>
            <a:r>
              <a:rPr lang="en-US" altLang="zh-CN" sz="2200" dirty="0" err="1" smtClean="0">
                <a:latin typeface="Times New Roman" panose="02020603050405020304" pitchFamily="18" charset="0"/>
                <a:cs typeface="Times New Roman" panose="02020603050405020304" pitchFamily="18" charset="0"/>
              </a:rPr>
              <a:t>sijun</a:t>
            </a:r>
            <a:r>
              <a:rPr lang="en-US" altLang="zh-CN" sz="2200" dirty="0" smtClean="0">
                <a:latin typeface="Times New Roman" panose="02020603050405020304" pitchFamily="18" charset="0"/>
                <a:cs typeface="Times New Roman" panose="02020603050405020304" pitchFamily="18" charset="0"/>
              </a:rPr>
              <a:t> (missing </a:t>
            </a:r>
            <a:r>
              <a:rPr lang="en-US" altLang="zh-CN" sz="2200" dirty="0">
                <a:latin typeface="Times New Roman" panose="02020603050405020304" pitchFamily="18" charset="0"/>
                <a:cs typeface="Times New Roman" panose="02020603050405020304" pitchFamily="18" charset="0"/>
              </a:rPr>
              <a:t>you) as input </a:t>
            </a:r>
            <a:r>
              <a:rPr lang="en-US" altLang="zh-CN" sz="2200" dirty="0" smtClean="0">
                <a:latin typeface="Times New Roman" panose="02020603050405020304" pitchFamily="18" charset="0"/>
                <a:cs typeface="Times New Roman" panose="02020603050405020304" pitchFamily="18" charset="0"/>
              </a:rPr>
              <a:t>words.</a:t>
            </a:r>
            <a:endParaRPr lang="zh-CN" altLang="en-US" sz="2200" dirty="0">
              <a:latin typeface="Times New Roman" panose="02020603050405020304" pitchFamily="18" charset="0"/>
              <a:cs typeface="Times New Roman" panose="02020603050405020304" pitchFamily="18" charset="0"/>
            </a:endParaRPr>
          </a:p>
        </p:txBody>
      </p:sp>
      <p:sp>
        <p:nvSpPr>
          <p:cNvPr id="13" name="文本框 12"/>
          <p:cNvSpPr txBox="1"/>
          <p:nvPr/>
        </p:nvSpPr>
        <p:spPr>
          <a:xfrm>
            <a:off x="1613424" y="5883900"/>
            <a:ext cx="3034046" cy="553998"/>
          </a:xfrm>
          <a:prstGeom prst="rect">
            <a:avLst/>
          </a:prstGeom>
          <a:noFill/>
        </p:spPr>
        <p:txBody>
          <a:bodyPr wrap="square" rtlCol="0">
            <a:spAutoFit/>
          </a:bodyPr>
          <a:lstStyle/>
          <a:p>
            <a:pPr algn="ctr"/>
            <a:r>
              <a:rPr lang="en-US" altLang="zh-CN" sz="3000" dirty="0">
                <a:solidFill>
                  <a:srgbClr val="FF0000"/>
                </a:solidFill>
                <a:latin typeface="Times New Roman" panose="02020603050405020304" pitchFamily="18" charset="0"/>
                <a:cs typeface="Times New Roman" panose="02020603050405020304" pitchFamily="18" charset="0"/>
              </a:rPr>
              <a:t>f</a:t>
            </a:r>
            <a:r>
              <a:rPr lang="en-US" altLang="zh-CN" sz="3000" dirty="0" smtClean="0">
                <a:solidFill>
                  <a:srgbClr val="FF0000"/>
                </a:solidFill>
                <a:latin typeface="Times New Roman" panose="02020603050405020304" pitchFamily="18" charset="0"/>
                <a:cs typeface="Times New Roman" panose="02020603050405020304" pitchFamily="18" charset="0"/>
              </a:rPr>
              <a:t>lexible form!</a:t>
            </a:r>
            <a:endParaRPr lang="zh-CN" altLang="en-US" sz="3000" dirty="0">
              <a:solidFill>
                <a:srgbClr val="FF0000"/>
              </a:solidFill>
            </a:endParaRPr>
          </a:p>
        </p:txBody>
      </p:sp>
    </p:spTree>
    <p:extLst>
      <p:ext uri="{BB962C8B-B14F-4D97-AF65-F5344CB8AC3E}">
        <p14:creationId xmlns:p14="http://schemas.microsoft.com/office/powerpoint/2010/main" val="2474986222"/>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978522" y="60512"/>
            <a:ext cx="7758953" cy="677108"/>
          </a:xfrm>
          <a:prstGeom prst="rect">
            <a:avLst/>
          </a:prstGeom>
          <a:noFill/>
        </p:spPr>
        <p:txBody>
          <a:bodyPr wrap="square" rtlCol="0">
            <a:spAutoFit/>
          </a:bodyPr>
          <a:lstStyle/>
          <a:p>
            <a:r>
              <a:rPr lang="zh-CN" altLang="en-US" sz="3800" dirty="0" smtClean="0">
                <a:latin typeface="黑体" panose="02010609060101010101" pitchFamily="49" charset="-122"/>
              </a:rPr>
              <a:t>基于工作记忆模型的</a:t>
            </a:r>
            <a:r>
              <a:rPr lang="zh-CN" altLang="en-US" sz="3800" dirty="0">
                <a:latin typeface="黑体" panose="02010609060101010101" pitchFamily="49" charset="-122"/>
              </a:rPr>
              <a:t>诗歌</a:t>
            </a:r>
            <a:r>
              <a:rPr lang="zh-CN" altLang="en-US" sz="3800" dirty="0" smtClean="0">
                <a:latin typeface="黑体" panose="02010609060101010101" pitchFamily="49" charset="-122"/>
              </a:rPr>
              <a:t>生成</a:t>
            </a:r>
            <a:endParaRPr lang="x-none" altLang="zh-CN" sz="3800" dirty="0">
              <a:latin typeface="黑体" panose="02010609060101010101" pitchFamily="49" charset="-122"/>
            </a:endParaRPr>
          </a:p>
        </p:txBody>
      </p:sp>
      <p:pic>
        <p:nvPicPr>
          <p:cNvPr id="5" name="图片 4">
            <a:extLst>
              <a:ext uri="{FF2B5EF4-FFF2-40B4-BE49-F238E27FC236}">
                <a16:creationId xmlns:a16="http://schemas.microsoft.com/office/drawing/2014/main" id="{5AB716C3-BE00-044F-80E5-2FBFF045763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94838" y="-3572"/>
            <a:ext cx="1097162" cy="369332"/>
          </a:xfrm>
          <a:prstGeom prst="rect">
            <a:avLst/>
          </a:prstGeom>
        </p:spPr>
      </p:pic>
      <p:pic>
        <p:nvPicPr>
          <p:cNvPr id="7" name="图片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4164" y="1298577"/>
            <a:ext cx="5351734" cy="3414037"/>
          </a:xfrm>
          <a:prstGeom prst="rect">
            <a:avLst/>
          </a:prstGeom>
        </p:spPr>
      </p:pic>
      <p:grpSp>
        <p:nvGrpSpPr>
          <p:cNvPr id="8" name="组合 7"/>
          <p:cNvGrpSpPr/>
          <p:nvPr/>
        </p:nvGrpSpPr>
        <p:grpSpPr>
          <a:xfrm>
            <a:off x="5917972" y="1266325"/>
            <a:ext cx="6274028" cy="4386528"/>
            <a:chOff x="5917972" y="1266325"/>
            <a:chExt cx="6274028" cy="4386528"/>
          </a:xfrm>
        </p:grpSpPr>
        <p:sp>
          <p:nvSpPr>
            <p:cNvPr id="9" name="文本框 8"/>
            <p:cNvSpPr txBox="1"/>
            <p:nvPr/>
          </p:nvSpPr>
          <p:spPr>
            <a:xfrm>
              <a:off x="6130612" y="4821856"/>
              <a:ext cx="6061388" cy="830997"/>
            </a:xfrm>
            <a:prstGeom prst="rect">
              <a:avLst/>
            </a:prstGeom>
            <a:noFill/>
          </p:spPr>
          <p:txBody>
            <a:bodyPr wrap="square" rtlCol="0">
              <a:spAutoFit/>
            </a:bodyPr>
            <a:lstStyle/>
            <a:p>
              <a:pPr algn="ctr"/>
              <a:r>
                <a:rPr lang="en-US" altLang="zh-CN" sz="2400" dirty="0" smtClean="0">
                  <a:latin typeface="Times New Roman" panose="02020603050405020304" pitchFamily="18" charset="0"/>
                  <a:cs typeface="Times New Roman" panose="02020603050405020304" pitchFamily="18" charset="0"/>
                </a:rPr>
                <a:t>Force the keyword, </a:t>
              </a:r>
              <a:r>
                <a:rPr lang="en-US" altLang="zh-CN" sz="2400" dirty="0" err="1" smtClean="0">
                  <a:latin typeface="Times New Roman" panose="02020603050405020304" pitchFamily="18" charset="0"/>
                  <a:cs typeface="Times New Roman" panose="02020603050405020304" pitchFamily="18" charset="0"/>
                </a:rPr>
                <a:t>sijun</a:t>
              </a:r>
              <a:r>
                <a:rPr lang="en-US" altLang="zh-CN" sz="2400" dirty="0" smtClean="0">
                  <a:latin typeface="Times New Roman" panose="02020603050405020304" pitchFamily="18" charset="0"/>
                  <a:cs typeface="Times New Roman" panose="02020603050405020304" pitchFamily="18" charset="0"/>
                </a:rPr>
                <a:t> (missing you) not to appear in the first three lines.</a:t>
              </a:r>
              <a:endParaRPr lang="zh-CN" altLang="en-US" sz="2400" dirty="0">
                <a:latin typeface="Times New Roman" panose="02020603050405020304" pitchFamily="18" charset="0"/>
                <a:cs typeface="Times New Roman" panose="02020603050405020304" pitchFamily="18" charset="0"/>
              </a:endParaRPr>
            </a:p>
          </p:txBody>
        </p:sp>
        <p:pic>
          <p:nvPicPr>
            <p:cNvPr id="10" name="图片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17972" y="1266325"/>
              <a:ext cx="6189823" cy="3417030"/>
            </a:xfrm>
            <a:prstGeom prst="rect">
              <a:avLst/>
            </a:prstGeom>
          </p:spPr>
        </p:pic>
      </p:grpSp>
      <p:sp>
        <p:nvSpPr>
          <p:cNvPr id="11" name="文本框 10"/>
          <p:cNvSpPr txBox="1"/>
          <p:nvPr/>
        </p:nvSpPr>
        <p:spPr>
          <a:xfrm>
            <a:off x="99753" y="4851678"/>
            <a:ext cx="6061388" cy="769441"/>
          </a:xfrm>
          <a:prstGeom prst="rect">
            <a:avLst/>
          </a:prstGeom>
          <a:noFill/>
        </p:spPr>
        <p:txBody>
          <a:bodyPr wrap="square" rtlCol="0">
            <a:spAutoFit/>
          </a:bodyPr>
          <a:lstStyle/>
          <a:p>
            <a:pPr algn="ctr"/>
            <a:r>
              <a:rPr lang="en-US" altLang="zh-CN" sz="2200" dirty="0" smtClean="0">
                <a:latin typeface="Times New Roman" panose="02020603050405020304" pitchFamily="18" charset="0"/>
                <a:cs typeface="Times New Roman" panose="02020603050405020304" pitchFamily="18" charset="0"/>
              </a:rPr>
              <a:t>An </a:t>
            </a:r>
            <a:r>
              <a:rPr lang="en-US" altLang="zh-CN" sz="2200" dirty="0">
                <a:latin typeface="Times New Roman" panose="02020603050405020304" pitchFamily="18" charset="0"/>
                <a:cs typeface="Times New Roman" panose="02020603050405020304" pitchFamily="18" charset="0"/>
              </a:rPr>
              <a:t>iambic generated by our </a:t>
            </a:r>
            <a:r>
              <a:rPr lang="en-US" altLang="zh-CN" sz="2200" dirty="0" smtClean="0">
                <a:latin typeface="Times New Roman" panose="02020603050405020304" pitchFamily="18" charset="0"/>
                <a:cs typeface="Times New Roman" panose="02020603050405020304" pitchFamily="18" charset="0"/>
              </a:rPr>
              <a:t>model, taking </a:t>
            </a:r>
            <a:r>
              <a:rPr lang="en-US" altLang="zh-CN" sz="2200" dirty="0" err="1" smtClean="0">
                <a:latin typeface="Times New Roman" panose="02020603050405020304" pitchFamily="18" charset="0"/>
                <a:cs typeface="Times New Roman" panose="02020603050405020304" pitchFamily="18" charset="0"/>
              </a:rPr>
              <a:t>liu</a:t>
            </a:r>
            <a:r>
              <a:rPr lang="en-US" altLang="zh-CN" sz="2200" dirty="0" smtClean="0">
                <a:latin typeface="Times New Roman" panose="02020603050405020304" pitchFamily="18" charset="0"/>
                <a:cs typeface="Times New Roman" panose="02020603050405020304" pitchFamily="18" charset="0"/>
              </a:rPr>
              <a:t> </a:t>
            </a:r>
            <a:r>
              <a:rPr lang="en-US" altLang="zh-CN" sz="2200" dirty="0" smtClean="0">
                <a:latin typeface="楷体" panose="02010609060101010101" pitchFamily="49" charset="-122"/>
                <a:ea typeface="楷体" panose="02010609060101010101" pitchFamily="49" charset="-122"/>
                <a:cs typeface="Times New Roman" panose="02020603050405020304" pitchFamily="18" charset="0"/>
              </a:rPr>
              <a:t> </a:t>
            </a:r>
            <a:r>
              <a:rPr lang="en-US" altLang="zh-CN" sz="2200" dirty="0" smtClean="0">
                <a:latin typeface="Times New Roman" panose="02020603050405020304" pitchFamily="18" charset="0"/>
                <a:cs typeface="Times New Roman" panose="02020603050405020304" pitchFamily="18" charset="0"/>
              </a:rPr>
              <a:t>(</a:t>
            </a:r>
            <a:r>
              <a:rPr lang="en-US" altLang="zh-CN" sz="2200" dirty="0">
                <a:latin typeface="Times New Roman" panose="02020603050405020304" pitchFamily="18" charset="0"/>
                <a:cs typeface="Times New Roman" panose="02020603050405020304" pitchFamily="18" charset="0"/>
              </a:rPr>
              <a:t>willow) </a:t>
            </a:r>
            <a:r>
              <a:rPr lang="en-US" altLang="zh-CN" sz="2200" dirty="0" smtClean="0">
                <a:latin typeface="Times New Roman" panose="02020603050405020304" pitchFamily="18" charset="0"/>
                <a:cs typeface="Times New Roman" panose="02020603050405020304" pitchFamily="18" charset="0"/>
              </a:rPr>
              <a:t>and </a:t>
            </a:r>
            <a:r>
              <a:rPr lang="en-US" altLang="zh-CN" sz="2200" dirty="0" err="1" smtClean="0">
                <a:latin typeface="Times New Roman" panose="02020603050405020304" pitchFamily="18" charset="0"/>
                <a:cs typeface="Times New Roman" panose="02020603050405020304" pitchFamily="18" charset="0"/>
              </a:rPr>
              <a:t>sijun</a:t>
            </a:r>
            <a:r>
              <a:rPr lang="en-US" altLang="zh-CN" sz="2200" dirty="0" smtClean="0">
                <a:latin typeface="Times New Roman" panose="02020603050405020304" pitchFamily="18" charset="0"/>
                <a:cs typeface="Times New Roman" panose="02020603050405020304" pitchFamily="18" charset="0"/>
              </a:rPr>
              <a:t> (missing </a:t>
            </a:r>
            <a:r>
              <a:rPr lang="en-US" altLang="zh-CN" sz="2200" dirty="0">
                <a:latin typeface="Times New Roman" panose="02020603050405020304" pitchFamily="18" charset="0"/>
                <a:cs typeface="Times New Roman" panose="02020603050405020304" pitchFamily="18" charset="0"/>
              </a:rPr>
              <a:t>you) as input </a:t>
            </a:r>
            <a:r>
              <a:rPr lang="en-US" altLang="zh-CN" sz="2200" dirty="0" smtClean="0">
                <a:latin typeface="Times New Roman" panose="02020603050405020304" pitchFamily="18" charset="0"/>
                <a:cs typeface="Times New Roman" panose="02020603050405020304" pitchFamily="18" charset="0"/>
              </a:rPr>
              <a:t>words.</a:t>
            </a:r>
            <a:endParaRPr lang="zh-CN" altLang="en-US" sz="2200" dirty="0">
              <a:latin typeface="Times New Roman" panose="02020603050405020304" pitchFamily="18" charset="0"/>
              <a:cs typeface="Times New Roman" panose="02020603050405020304" pitchFamily="18" charset="0"/>
            </a:endParaRPr>
          </a:p>
        </p:txBody>
      </p:sp>
      <p:sp>
        <p:nvSpPr>
          <p:cNvPr id="12" name="圆角矩形 11"/>
          <p:cNvSpPr/>
          <p:nvPr/>
        </p:nvSpPr>
        <p:spPr>
          <a:xfrm>
            <a:off x="7423265" y="3283527"/>
            <a:ext cx="2959331" cy="1307282"/>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1613424" y="5883900"/>
            <a:ext cx="3034046" cy="553998"/>
          </a:xfrm>
          <a:prstGeom prst="rect">
            <a:avLst/>
          </a:prstGeom>
          <a:noFill/>
        </p:spPr>
        <p:txBody>
          <a:bodyPr wrap="square" rtlCol="0">
            <a:spAutoFit/>
          </a:bodyPr>
          <a:lstStyle/>
          <a:p>
            <a:pPr algn="ctr"/>
            <a:r>
              <a:rPr lang="en-US" altLang="zh-CN" sz="3000" dirty="0">
                <a:solidFill>
                  <a:srgbClr val="FF0000"/>
                </a:solidFill>
                <a:latin typeface="Times New Roman" panose="02020603050405020304" pitchFamily="18" charset="0"/>
                <a:cs typeface="Times New Roman" panose="02020603050405020304" pitchFamily="18" charset="0"/>
              </a:rPr>
              <a:t>f</a:t>
            </a:r>
            <a:r>
              <a:rPr lang="en-US" altLang="zh-CN" sz="3000" dirty="0" smtClean="0">
                <a:solidFill>
                  <a:srgbClr val="FF0000"/>
                </a:solidFill>
                <a:latin typeface="Times New Roman" panose="02020603050405020304" pitchFamily="18" charset="0"/>
                <a:cs typeface="Times New Roman" panose="02020603050405020304" pitchFamily="18" charset="0"/>
              </a:rPr>
              <a:t>lexible form!</a:t>
            </a:r>
            <a:endParaRPr lang="zh-CN" altLang="en-US" sz="3000" dirty="0">
              <a:solidFill>
                <a:srgbClr val="FF0000"/>
              </a:solidFill>
            </a:endParaRPr>
          </a:p>
        </p:txBody>
      </p:sp>
      <p:sp>
        <p:nvSpPr>
          <p:cNvPr id="14" name="文本框 13"/>
          <p:cNvSpPr txBox="1"/>
          <p:nvPr/>
        </p:nvSpPr>
        <p:spPr>
          <a:xfrm>
            <a:off x="7385907" y="5883900"/>
            <a:ext cx="3034046" cy="553998"/>
          </a:xfrm>
          <a:prstGeom prst="rect">
            <a:avLst/>
          </a:prstGeom>
          <a:noFill/>
        </p:spPr>
        <p:txBody>
          <a:bodyPr wrap="square" rtlCol="0">
            <a:spAutoFit/>
          </a:bodyPr>
          <a:lstStyle/>
          <a:p>
            <a:pPr algn="ctr"/>
            <a:r>
              <a:rPr lang="en-US" altLang="zh-CN" sz="3000" dirty="0">
                <a:solidFill>
                  <a:srgbClr val="FF0000"/>
                </a:solidFill>
                <a:latin typeface="Times New Roman" panose="02020603050405020304" pitchFamily="18" charset="0"/>
                <a:cs typeface="Times New Roman" panose="02020603050405020304" pitchFamily="18" charset="0"/>
              </a:rPr>
              <a:t>f</a:t>
            </a:r>
            <a:r>
              <a:rPr lang="en-US" altLang="zh-CN" sz="3000" dirty="0" smtClean="0">
                <a:solidFill>
                  <a:srgbClr val="FF0000"/>
                </a:solidFill>
                <a:latin typeface="Times New Roman" panose="02020603050405020304" pitchFamily="18" charset="0"/>
                <a:cs typeface="Times New Roman" panose="02020603050405020304" pitchFamily="18" charset="0"/>
              </a:rPr>
              <a:t>lexible order!</a:t>
            </a:r>
            <a:endParaRPr lang="zh-CN" altLang="en-US" sz="3000" dirty="0">
              <a:solidFill>
                <a:srgbClr val="FF0000"/>
              </a:solidFill>
            </a:endParaRPr>
          </a:p>
        </p:txBody>
      </p:sp>
    </p:spTree>
    <p:extLst>
      <p:ext uri="{BB962C8B-B14F-4D97-AF65-F5344CB8AC3E}">
        <p14:creationId xmlns:p14="http://schemas.microsoft.com/office/powerpoint/2010/main" val="2748843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978522" y="60512"/>
            <a:ext cx="7758953" cy="677108"/>
          </a:xfrm>
          <a:prstGeom prst="rect">
            <a:avLst/>
          </a:prstGeom>
          <a:noFill/>
        </p:spPr>
        <p:txBody>
          <a:bodyPr wrap="square" rtlCol="0">
            <a:spAutoFit/>
          </a:bodyPr>
          <a:lstStyle/>
          <a:p>
            <a:r>
              <a:rPr lang="zh-CN" altLang="en-US" sz="3800" dirty="0" smtClean="0">
                <a:latin typeface="黑体" panose="02010609060101010101" pitchFamily="49" charset="-122"/>
              </a:rPr>
              <a:t>基于互信息的无监督风格诗歌生成</a:t>
            </a:r>
            <a:endParaRPr lang="x-none" altLang="zh-CN" sz="3800" dirty="0">
              <a:latin typeface="黑体" panose="02010609060101010101" pitchFamily="49" charset="-122"/>
            </a:endParaRPr>
          </a:p>
        </p:txBody>
      </p:sp>
      <p:sp>
        <p:nvSpPr>
          <p:cNvPr id="2" name="文本框 1"/>
          <p:cNvSpPr txBox="1"/>
          <p:nvPr/>
        </p:nvSpPr>
        <p:spPr>
          <a:xfrm>
            <a:off x="611840" y="2104465"/>
            <a:ext cx="11308977" cy="1200329"/>
          </a:xfrm>
          <a:prstGeom prst="rect">
            <a:avLst/>
          </a:prstGeom>
          <a:noFill/>
        </p:spPr>
        <p:txBody>
          <a:bodyPr wrap="square" rtlCol="0">
            <a:spAutoFit/>
          </a:bodyPr>
          <a:lstStyle/>
          <a:p>
            <a:pPr algn="ctr"/>
            <a:r>
              <a:rPr lang="en-US" altLang="zh-CN" sz="3600" dirty="0">
                <a:latin typeface="Times New Roman" panose="02020603050405020304" pitchFamily="18" charset="0"/>
                <a:cs typeface="Times New Roman" panose="02020603050405020304" pitchFamily="18" charset="0"/>
              </a:rPr>
              <a:t>Stylistic Chinese Poetry Generation via Unsupervised Style</a:t>
            </a:r>
          </a:p>
          <a:p>
            <a:pPr algn="ctr"/>
            <a:r>
              <a:rPr lang="en-US" altLang="zh-CN" sz="3600" dirty="0">
                <a:latin typeface="Times New Roman" panose="02020603050405020304" pitchFamily="18" charset="0"/>
                <a:cs typeface="Times New Roman" panose="02020603050405020304" pitchFamily="18" charset="0"/>
              </a:rPr>
              <a:t>Disentanglement</a:t>
            </a:r>
          </a:p>
        </p:txBody>
      </p:sp>
      <p:sp>
        <p:nvSpPr>
          <p:cNvPr id="5" name="文本框 4"/>
          <p:cNvSpPr txBox="1"/>
          <p:nvPr/>
        </p:nvSpPr>
        <p:spPr>
          <a:xfrm>
            <a:off x="2024903" y="3823447"/>
            <a:ext cx="8317005" cy="523220"/>
          </a:xfrm>
          <a:prstGeom prst="rect">
            <a:avLst/>
          </a:prstGeom>
          <a:noFill/>
        </p:spPr>
        <p:txBody>
          <a:bodyPr wrap="square" rtlCol="0">
            <a:spAutoFit/>
          </a:bodyPr>
          <a:lstStyle/>
          <a:p>
            <a:r>
              <a:rPr lang="en-US" altLang="zh-CN" sz="2800" dirty="0" smtClean="0">
                <a:latin typeface="Times New Roman" panose="02020603050405020304" pitchFamily="18" charset="0"/>
                <a:cs typeface="Times New Roman" panose="02020603050405020304" pitchFamily="18" charset="0"/>
              </a:rPr>
              <a:t>Cheng Yang, </a:t>
            </a:r>
            <a:r>
              <a:rPr lang="en-US" altLang="zh-CN" sz="2800" dirty="0" err="1" smtClean="0">
                <a:latin typeface="Times New Roman" panose="02020603050405020304" pitchFamily="18" charset="0"/>
                <a:cs typeface="Times New Roman" panose="02020603050405020304" pitchFamily="18" charset="0"/>
              </a:rPr>
              <a:t>Maosong</a:t>
            </a:r>
            <a:r>
              <a:rPr lang="en-US" altLang="zh-CN" sz="2800" dirty="0" smtClean="0">
                <a:latin typeface="Times New Roman" panose="02020603050405020304" pitchFamily="18" charset="0"/>
                <a:cs typeface="Times New Roman" panose="02020603050405020304" pitchFamily="18" charset="0"/>
              </a:rPr>
              <a:t> Sun, </a:t>
            </a:r>
            <a:r>
              <a:rPr lang="en-US" altLang="zh-CN" sz="2800" dirty="0" err="1" smtClean="0">
                <a:latin typeface="Times New Roman" panose="02020603050405020304" pitchFamily="18" charset="0"/>
                <a:cs typeface="Times New Roman" panose="02020603050405020304" pitchFamily="18" charset="0"/>
              </a:rPr>
              <a:t>Xiaoyuan</a:t>
            </a:r>
            <a:r>
              <a:rPr lang="en-US" altLang="zh-CN" sz="2800" dirty="0" smtClean="0">
                <a:latin typeface="Times New Roman" panose="02020603050405020304" pitchFamily="18" charset="0"/>
                <a:cs typeface="Times New Roman" panose="02020603050405020304" pitchFamily="18" charset="0"/>
              </a:rPr>
              <a:t> Yi, </a:t>
            </a:r>
            <a:r>
              <a:rPr lang="en-US" altLang="zh-CN" sz="2800" dirty="0" err="1" smtClean="0">
                <a:latin typeface="Times New Roman" panose="02020603050405020304" pitchFamily="18" charset="0"/>
                <a:cs typeface="Times New Roman" panose="02020603050405020304" pitchFamily="18" charset="0"/>
              </a:rPr>
              <a:t>Wenhao</a:t>
            </a:r>
            <a:r>
              <a:rPr lang="en-US" altLang="zh-CN" sz="2800" dirty="0" smtClean="0">
                <a:latin typeface="Times New Roman" panose="02020603050405020304" pitchFamily="18" charset="0"/>
                <a:cs typeface="Times New Roman" panose="02020603050405020304" pitchFamily="18" charset="0"/>
              </a:rPr>
              <a:t> Li</a:t>
            </a:r>
            <a:endParaRPr lang="en-US" altLang="zh-CN" sz="2800" dirty="0">
              <a:latin typeface="Times New Roman" panose="02020603050405020304" pitchFamily="18" charset="0"/>
              <a:cs typeface="Times New Roman" panose="02020603050405020304" pitchFamily="18" charset="0"/>
            </a:endParaRPr>
          </a:p>
        </p:txBody>
      </p:sp>
      <p:sp>
        <p:nvSpPr>
          <p:cNvPr id="6" name="文本框 5"/>
          <p:cNvSpPr txBox="1"/>
          <p:nvPr/>
        </p:nvSpPr>
        <p:spPr>
          <a:xfrm>
            <a:off x="4864473" y="4671639"/>
            <a:ext cx="2637866" cy="523220"/>
          </a:xfrm>
          <a:prstGeom prst="rect">
            <a:avLst/>
          </a:prstGeom>
          <a:noFill/>
        </p:spPr>
        <p:txBody>
          <a:bodyPr wrap="square" rtlCol="0">
            <a:spAutoFit/>
          </a:bodyPr>
          <a:lstStyle/>
          <a:p>
            <a:pPr algn="ctr"/>
            <a:r>
              <a:rPr lang="en-US" altLang="zh-CN" sz="2800" dirty="0" smtClean="0">
                <a:latin typeface="Times New Roman" panose="02020603050405020304" pitchFamily="18" charset="0"/>
                <a:cs typeface="Times New Roman" panose="02020603050405020304" pitchFamily="18" charset="0"/>
              </a:rPr>
              <a:t>In EMNLP 2018</a:t>
            </a:r>
            <a:endParaRPr lang="en-US" altLang="zh-CN"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2596207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978522" y="60512"/>
            <a:ext cx="7758953" cy="677108"/>
          </a:xfrm>
          <a:prstGeom prst="rect">
            <a:avLst/>
          </a:prstGeom>
          <a:noFill/>
        </p:spPr>
        <p:txBody>
          <a:bodyPr wrap="square" rtlCol="0">
            <a:spAutoFit/>
          </a:bodyPr>
          <a:lstStyle/>
          <a:p>
            <a:r>
              <a:rPr lang="zh-CN" altLang="en-US" sz="3800" dirty="0" smtClean="0">
                <a:latin typeface="黑体" panose="02010609060101010101" pitchFamily="49" charset="-122"/>
              </a:rPr>
              <a:t>基于互信息的无监督风格诗歌生成</a:t>
            </a:r>
            <a:endParaRPr lang="x-none" altLang="zh-CN" sz="3800" dirty="0">
              <a:latin typeface="黑体" panose="02010609060101010101" pitchFamily="49" charset="-122"/>
            </a:endParaRPr>
          </a:p>
        </p:txBody>
      </p:sp>
      <p:sp>
        <p:nvSpPr>
          <p:cNvPr id="3" name="矩形 2"/>
          <p:cNvSpPr/>
          <p:nvPr/>
        </p:nvSpPr>
        <p:spPr>
          <a:xfrm>
            <a:off x="0" y="899003"/>
            <a:ext cx="1778051" cy="523220"/>
          </a:xfrm>
          <a:prstGeom prst="rect">
            <a:avLst/>
          </a:prstGeom>
        </p:spPr>
        <p:txBody>
          <a:bodyPr wrap="none">
            <a:spAutoFit/>
          </a:bodyPr>
          <a:lstStyle/>
          <a:p>
            <a:r>
              <a:rPr kumimoji="1" lang="en-US" altLang="zh-CN" sz="2800" dirty="0">
                <a:latin typeface="Times New Roman" panose="02020603050405020304" pitchFamily="18" charset="0"/>
                <a:cs typeface="Times New Roman" panose="02020603050405020304" pitchFamily="18" charset="0"/>
              </a:rPr>
              <a:t>Motivation</a:t>
            </a:r>
            <a:endParaRPr lang="zh-CN" altLang="en-US" sz="2800" dirty="0">
              <a:latin typeface="Times New Roman" panose="02020603050405020304" pitchFamily="18" charset="0"/>
              <a:cs typeface="Times New Roman" panose="02020603050405020304" pitchFamily="18" charset="0"/>
            </a:endParaRPr>
          </a:p>
        </p:txBody>
      </p:sp>
      <p:pic>
        <p:nvPicPr>
          <p:cNvPr id="7" name="内容占位符 3"/>
          <p:cNvPicPr>
            <a:picLocks noGrp="1" noChangeAspect="1"/>
          </p:cNvPicPr>
          <p:nvPr>
            <p:ph idx="1"/>
          </p:nvPr>
        </p:nvPicPr>
        <p:blipFill rotWithShape="1">
          <a:blip r:embed="rId2">
            <a:extLst>
              <a:ext uri="{28A0092B-C50C-407E-A947-70E740481C1C}">
                <a14:useLocalDpi xmlns:a14="http://schemas.microsoft.com/office/drawing/2010/main" val="0"/>
              </a:ext>
            </a:extLst>
          </a:blip>
          <a:srcRect l="2984" t="2222" r="2677" b="3067"/>
          <a:stretch/>
        </p:blipFill>
        <p:spPr>
          <a:xfrm>
            <a:off x="328410" y="1663714"/>
            <a:ext cx="4616003" cy="2517819"/>
          </a:xfrm>
        </p:spPr>
      </p:pic>
      <p:sp>
        <p:nvSpPr>
          <p:cNvPr id="8" name="矩形 7"/>
          <p:cNvSpPr/>
          <p:nvPr/>
        </p:nvSpPr>
        <p:spPr>
          <a:xfrm>
            <a:off x="328410" y="4280148"/>
            <a:ext cx="4535265" cy="769441"/>
          </a:xfrm>
          <a:prstGeom prst="rect">
            <a:avLst/>
          </a:prstGeom>
        </p:spPr>
        <p:txBody>
          <a:bodyPr wrap="square">
            <a:spAutoFit/>
          </a:bodyPr>
          <a:lstStyle/>
          <a:p>
            <a:pPr algn="ctr"/>
            <a:r>
              <a:rPr lang="en-US" altLang="zh-CN" sz="2200" dirty="0">
                <a:latin typeface="Times New Roman" panose="02020603050405020304" pitchFamily="18" charset="0"/>
                <a:cs typeface="Times New Roman" panose="02020603050405020304" pitchFamily="18" charset="0"/>
              </a:rPr>
              <a:t>An example of poems in diverse styles </a:t>
            </a:r>
            <a:endParaRPr lang="en-US" altLang="zh-CN" sz="2200" dirty="0" smtClean="0">
              <a:latin typeface="Times New Roman" panose="02020603050405020304" pitchFamily="18" charset="0"/>
              <a:cs typeface="Times New Roman" panose="02020603050405020304" pitchFamily="18" charset="0"/>
            </a:endParaRPr>
          </a:p>
          <a:p>
            <a:pPr algn="ctr"/>
            <a:r>
              <a:rPr lang="en-US" altLang="zh-CN" sz="2200" dirty="0" smtClean="0">
                <a:latin typeface="Times New Roman" panose="02020603050405020304" pitchFamily="18" charset="0"/>
                <a:cs typeface="Times New Roman" panose="02020603050405020304" pitchFamily="18" charset="0"/>
              </a:rPr>
              <a:t>under the </a:t>
            </a:r>
            <a:r>
              <a:rPr lang="en-US" altLang="zh-CN" sz="2200" dirty="0">
                <a:latin typeface="Times New Roman" panose="02020603050405020304" pitchFamily="18" charset="0"/>
                <a:cs typeface="Times New Roman" panose="02020603050405020304" pitchFamily="18" charset="0"/>
              </a:rPr>
              <a:t>same </a:t>
            </a:r>
            <a:r>
              <a:rPr lang="en-US" altLang="zh-CN" sz="2200" dirty="0" smtClean="0">
                <a:latin typeface="Times New Roman" panose="02020603050405020304" pitchFamily="18" charset="0"/>
                <a:cs typeface="Times New Roman" panose="02020603050405020304" pitchFamily="18" charset="0"/>
              </a:rPr>
              <a:t>keyword</a:t>
            </a:r>
            <a:r>
              <a:rPr lang="en-US" altLang="zh-CN" sz="2200" dirty="0">
                <a:latin typeface="Times New Roman" panose="02020603050405020304" pitchFamily="18" charset="0"/>
                <a:cs typeface="Times New Roman" panose="02020603050405020304" pitchFamily="18" charset="0"/>
              </a:rPr>
              <a:t>.</a:t>
            </a:r>
            <a:endParaRPr lang="zh-CN" altLang="en-US"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4642743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978522" y="60512"/>
            <a:ext cx="7758953" cy="677108"/>
          </a:xfrm>
          <a:prstGeom prst="rect">
            <a:avLst/>
          </a:prstGeom>
          <a:noFill/>
        </p:spPr>
        <p:txBody>
          <a:bodyPr wrap="square" rtlCol="0">
            <a:spAutoFit/>
          </a:bodyPr>
          <a:lstStyle/>
          <a:p>
            <a:r>
              <a:rPr lang="zh-CN" altLang="en-US" sz="3800" dirty="0">
                <a:latin typeface="黑体" panose="02010609060101010101" pitchFamily="49" charset="-122"/>
              </a:rPr>
              <a:t>任务背景及</a:t>
            </a:r>
            <a:r>
              <a:rPr lang="x-none" altLang="zh-CN" sz="3800" dirty="0">
                <a:latin typeface="黑体" panose="02010609060101010101" pitchFamily="49" charset="-122"/>
              </a:rPr>
              <a:t>“</a:t>
            </a:r>
            <a:r>
              <a:rPr lang="zh-CN" altLang="en-US" sz="3800" dirty="0">
                <a:latin typeface="黑体" panose="02010609060101010101" pitchFamily="49" charset="-122"/>
              </a:rPr>
              <a:t>九歌</a:t>
            </a:r>
            <a:r>
              <a:rPr lang="x-none" altLang="zh-CN" sz="3800" dirty="0">
                <a:latin typeface="黑体" panose="02010609060101010101" pitchFamily="49" charset="-122"/>
              </a:rPr>
              <a:t>”</a:t>
            </a:r>
            <a:r>
              <a:rPr lang="zh-CN" altLang="en-US" sz="3800" dirty="0">
                <a:latin typeface="黑体" panose="02010609060101010101" pitchFamily="49" charset="-122"/>
              </a:rPr>
              <a:t>作诗系统</a:t>
            </a:r>
            <a:r>
              <a:rPr lang="zh-CN" altLang="en-US" sz="3800" dirty="0" smtClean="0">
                <a:latin typeface="黑体" panose="02010609060101010101" pitchFamily="49" charset="-122"/>
              </a:rPr>
              <a:t>简介</a:t>
            </a:r>
            <a:endParaRPr lang="x-none" altLang="zh-CN" sz="3800" dirty="0">
              <a:latin typeface="黑体" panose="02010609060101010101" pitchFamily="49" charset="-122"/>
            </a:endParaRPr>
          </a:p>
        </p:txBody>
      </p:sp>
      <p:pic>
        <p:nvPicPr>
          <p:cNvPr id="39" name="图片 38"/>
          <p:cNvPicPr>
            <a:picLocks noChangeAspect="1"/>
          </p:cNvPicPr>
          <p:nvPr/>
        </p:nvPicPr>
        <p:blipFill rotWithShape="1">
          <a:blip r:embed="rId2" cstate="print">
            <a:extLst>
              <a:ext uri="{28A0092B-C50C-407E-A947-70E740481C1C}">
                <a14:useLocalDpi xmlns:a14="http://schemas.microsoft.com/office/drawing/2010/main" val="0"/>
              </a:ext>
            </a:extLst>
          </a:blip>
          <a:srcRect t="13077" b="9873"/>
          <a:stretch/>
        </p:blipFill>
        <p:spPr>
          <a:xfrm>
            <a:off x="651249" y="1307210"/>
            <a:ext cx="1554068" cy="1752605"/>
          </a:xfrm>
          <a:prstGeom prst="rect">
            <a:avLst/>
          </a:prstGeom>
        </p:spPr>
      </p:pic>
      <p:pic>
        <p:nvPicPr>
          <p:cNvPr id="40" name="图片 3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0310" y="4124208"/>
            <a:ext cx="2395946" cy="1597297"/>
          </a:xfrm>
          <a:prstGeom prst="rect">
            <a:avLst/>
          </a:prstGeom>
        </p:spPr>
      </p:pic>
      <p:sp>
        <p:nvSpPr>
          <p:cNvPr id="41" name="加号 40"/>
          <p:cNvSpPr/>
          <p:nvPr/>
        </p:nvSpPr>
        <p:spPr>
          <a:xfrm>
            <a:off x="979808" y="3178817"/>
            <a:ext cx="896950" cy="826389"/>
          </a:xfrm>
          <a:prstGeom prst="mathPlus">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42" name="右箭头 41"/>
          <p:cNvSpPr/>
          <p:nvPr/>
        </p:nvSpPr>
        <p:spPr>
          <a:xfrm>
            <a:off x="2418092" y="3337674"/>
            <a:ext cx="1120860" cy="508674"/>
          </a:xfrm>
          <a:prstGeom prst="rightArrow">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a:p>
        </p:txBody>
      </p:sp>
      <p:sp>
        <p:nvSpPr>
          <p:cNvPr id="43" name="文本框 42"/>
          <p:cNvSpPr txBox="1"/>
          <p:nvPr/>
        </p:nvSpPr>
        <p:spPr>
          <a:xfrm>
            <a:off x="8223329" y="2774887"/>
            <a:ext cx="3099096" cy="1384995"/>
          </a:xfrm>
          <a:prstGeom prst="rect">
            <a:avLst/>
          </a:prstGeom>
          <a:noFill/>
        </p:spPr>
        <p:txBody>
          <a:bodyPr wrap="square" rtlCol="0">
            <a:spAutoFit/>
          </a:bodyPr>
          <a:lstStyle/>
          <a:p>
            <a:pPr algn="ctr"/>
            <a:r>
              <a:rPr lang="zh-CN" altLang="en-US" sz="2800" dirty="0" smtClean="0">
                <a:solidFill>
                  <a:srgbClr val="FF0000"/>
                </a:solidFill>
                <a:latin typeface="Times New Roman" panose="02020603050405020304" pitchFamily="18" charset="0"/>
                <a:cs typeface="Times New Roman" panose="02020603050405020304" pitchFamily="18" charset="0"/>
              </a:rPr>
              <a:t>自动分析、理解和生成文学性文本的理想切入点！</a:t>
            </a:r>
            <a:endParaRPr lang="zh-CN" altLang="en-US" sz="2800" dirty="0">
              <a:solidFill>
                <a:srgbClr val="FF0000"/>
              </a:solidFill>
              <a:latin typeface="Times New Roman" panose="02020603050405020304" pitchFamily="18" charset="0"/>
              <a:cs typeface="Times New Roman" panose="02020603050405020304" pitchFamily="18" charset="0"/>
            </a:endParaRPr>
          </a:p>
        </p:txBody>
      </p:sp>
      <p:sp>
        <p:nvSpPr>
          <p:cNvPr id="44" name="TextBox 59"/>
          <p:cNvSpPr txBox="1"/>
          <p:nvPr/>
        </p:nvSpPr>
        <p:spPr>
          <a:xfrm>
            <a:off x="4613278" y="1731004"/>
            <a:ext cx="1620957" cy="523220"/>
          </a:xfrm>
          <a:prstGeom prst="rect">
            <a:avLst/>
          </a:prstGeom>
          <a:noFill/>
        </p:spPr>
        <p:txBody>
          <a:bodyPr wrap="none" rtlCol="0">
            <a:spAutoFit/>
          </a:bodyPr>
          <a:lstStyle/>
          <a:p>
            <a:r>
              <a:rPr lang="zh-CN" altLang="en-US" sz="2800" dirty="0" smtClean="0">
                <a:solidFill>
                  <a:srgbClr val="6D1485"/>
                </a:solidFill>
                <a:latin typeface="黑体" panose="02010609060101010101" pitchFamily="49" charset="-122"/>
                <a:ea typeface="黑体" panose="02010609060101010101" pitchFamily="49" charset="-122"/>
                <a:cs typeface="Times New Roman" panose="02020603050405020304" pitchFamily="18" charset="0"/>
              </a:rPr>
              <a:t>娱乐应用</a:t>
            </a:r>
            <a:endParaRPr lang="zh-CN" altLang="en-US" sz="2800" dirty="0">
              <a:solidFill>
                <a:srgbClr val="6D1485"/>
              </a:solidFill>
              <a:latin typeface="黑体" panose="02010609060101010101" pitchFamily="49" charset="-122"/>
              <a:ea typeface="黑体" panose="02010609060101010101" pitchFamily="49" charset="-122"/>
              <a:cs typeface="Times New Roman" panose="02020603050405020304" pitchFamily="18" charset="0"/>
            </a:endParaRPr>
          </a:p>
        </p:txBody>
      </p:sp>
      <p:sp>
        <p:nvSpPr>
          <p:cNvPr id="45" name="TextBox 62"/>
          <p:cNvSpPr txBox="1"/>
          <p:nvPr/>
        </p:nvSpPr>
        <p:spPr>
          <a:xfrm>
            <a:off x="4613278" y="2513277"/>
            <a:ext cx="1620957" cy="523220"/>
          </a:xfrm>
          <a:prstGeom prst="rect">
            <a:avLst/>
          </a:prstGeom>
          <a:noFill/>
        </p:spPr>
        <p:txBody>
          <a:bodyPr wrap="none" rtlCol="0">
            <a:spAutoFit/>
          </a:bodyPr>
          <a:lstStyle/>
          <a:p>
            <a:r>
              <a:rPr lang="zh-CN" altLang="en-US" sz="2800" dirty="0" smtClean="0">
                <a:solidFill>
                  <a:srgbClr val="6D1485"/>
                </a:solidFill>
                <a:latin typeface="黑体" panose="02010609060101010101" pitchFamily="49" charset="-122"/>
                <a:ea typeface="黑体" panose="02010609060101010101" pitchFamily="49" charset="-122"/>
              </a:rPr>
              <a:t>诗词教育</a:t>
            </a:r>
            <a:endParaRPr lang="en-US" altLang="zh-CN" sz="2800" dirty="0">
              <a:solidFill>
                <a:srgbClr val="6D1485"/>
              </a:solidFill>
              <a:latin typeface="黑体" panose="02010609060101010101" pitchFamily="49" charset="-122"/>
              <a:ea typeface="黑体" panose="02010609060101010101" pitchFamily="49" charset="-122"/>
            </a:endParaRPr>
          </a:p>
        </p:txBody>
      </p:sp>
      <p:sp>
        <p:nvSpPr>
          <p:cNvPr id="46" name="TextBox 81"/>
          <p:cNvSpPr txBox="1"/>
          <p:nvPr/>
        </p:nvSpPr>
        <p:spPr>
          <a:xfrm>
            <a:off x="4613278" y="3383323"/>
            <a:ext cx="1620957" cy="523220"/>
          </a:xfrm>
          <a:prstGeom prst="rect">
            <a:avLst/>
          </a:prstGeom>
          <a:noFill/>
        </p:spPr>
        <p:txBody>
          <a:bodyPr wrap="none" rtlCol="0">
            <a:spAutoFit/>
          </a:bodyPr>
          <a:lstStyle/>
          <a:p>
            <a:r>
              <a:rPr lang="zh-CN" altLang="en-US" sz="2800" dirty="0" smtClean="0">
                <a:solidFill>
                  <a:srgbClr val="6D1485"/>
                </a:solidFill>
                <a:latin typeface="黑体" panose="02010609060101010101" pitchFamily="49" charset="-122"/>
                <a:ea typeface="黑体" panose="02010609060101010101" pitchFamily="49" charset="-122"/>
              </a:rPr>
              <a:t>文学研究</a:t>
            </a:r>
            <a:endParaRPr lang="en-US" altLang="zh-CN" sz="2800" dirty="0">
              <a:solidFill>
                <a:srgbClr val="6D1485"/>
              </a:solidFill>
              <a:latin typeface="黑体" panose="02010609060101010101" pitchFamily="49" charset="-122"/>
              <a:ea typeface="黑体" panose="02010609060101010101" pitchFamily="49" charset="-122"/>
            </a:endParaRPr>
          </a:p>
        </p:txBody>
      </p:sp>
      <p:sp>
        <p:nvSpPr>
          <p:cNvPr id="47" name="TextBox 89"/>
          <p:cNvSpPr txBox="1"/>
          <p:nvPr/>
        </p:nvSpPr>
        <p:spPr>
          <a:xfrm>
            <a:off x="4613278" y="4224213"/>
            <a:ext cx="2432981" cy="954107"/>
          </a:xfrm>
          <a:prstGeom prst="rect">
            <a:avLst/>
          </a:prstGeom>
          <a:noFill/>
        </p:spPr>
        <p:txBody>
          <a:bodyPr wrap="square" rtlCol="0">
            <a:spAutoFit/>
          </a:bodyPr>
          <a:lstStyle/>
          <a:p>
            <a:r>
              <a:rPr lang="zh-CN" altLang="en-US" sz="2800" dirty="0" smtClean="0">
                <a:solidFill>
                  <a:srgbClr val="6D1485"/>
                </a:solidFill>
                <a:latin typeface="+mn-ea"/>
                <a:cs typeface="Times New Roman" panose="02020603050405020304" pitchFamily="18" charset="0"/>
              </a:rPr>
              <a:t>启发</a:t>
            </a:r>
            <a:r>
              <a:rPr lang="zh-CN" altLang="en-US" sz="2800" dirty="0">
                <a:solidFill>
                  <a:srgbClr val="6D1485"/>
                </a:solidFill>
                <a:latin typeface="+mn-ea"/>
                <a:cs typeface="Times New Roman" panose="02020603050405020304" pitchFamily="18" charset="0"/>
              </a:rPr>
              <a:t>其他</a:t>
            </a:r>
            <a:r>
              <a:rPr lang="zh-CN" altLang="en-US" sz="2800" dirty="0" smtClean="0">
                <a:solidFill>
                  <a:srgbClr val="6D1485"/>
                </a:solidFill>
                <a:latin typeface="+mn-ea"/>
                <a:cs typeface="Times New Roman" panose="02020603050405020304" pitchFamily="18" charset="0"/>
              </a:rPr>
              <a:t>类型文本的生成</a:t>
            </a:r>
            <a:endParaRPr lang="zh-CN" altLang="en-US" sz="2800" dirty="0">
              <a:solidFill>
                <a:srgbClr val="6D1485"/>
              </a:solidFill>
              <a:latin typeface="+mn-ea"/>
              <a:cs typeface="Times New Roman" panose="02020603050405020304" pitchFamily="18" charset="0"/>
            </a:endParaRPr>
          </a:p>
        </p:txBody>
      </p:sp>
      <p:sp>
        <p:nvSpPr>
          <p:cNvPr id="48" name="TextBox 92"/>
          <p:cNvSpPr txBox="1"/>
          <p:nvPr/>
        </p:nvSpPr>
        <p:spPr>
          <a:xfrm>
            <a:off x="5286029" y="5152525"/>
            <a:ext cx="543739" cy="523220"/>
          </a:xfrm>
          <a:prstGeom prst="rect">
            <a:avLst/>
          </a:prstGeom>
          <a:noFill/>
        </p:spPr>
        <p:txBody>
          <a:bodyPr wrap="none" rtlCol="0">
            <a:spAutoFit/>
          </a:bodyPr>
          <a:lstStyle/>
          <a:p>
            <a:r>
              <a:rPr lang="en-US" altLang="zh-CN" sz="2800" dirty="0" smtClean="0">
                <a:solidFill>
                  <a:srgbClr val="6D1485"/>
                </a:solidFill>
                <a:latin typeface="Times New Roman" panose="02020603050405020304" pitchFamily="18" charset="0"/>
                <a:ea typeface="Arial Unicode MS" panose="020B0604020202020204" pitchFamily="34" charset="-122"/>
                <a:cs typeface="Times New Roman" panose="02020603050405020304" pitchFamily="18" charset="0"/>
              </a:rPr>
              <a:t>…</a:t>
            </a:r>
            <a:endParaRPr lang="zh-CN" altLang="en-US" sz="2800" dirty="0">
              <a:solidFill>
                <a:srgbClr val="6D1485"/>
              </a:solidFill>
              <a:latin typeface="Times New Roman" panose="02020603050405020304" pitchFamily="18" charset="0"/>
              <a:ea typeface="Arial Unicode MS" panose="020B0604020202020204" pitchFamily="34" charset="-122"/>
              <a:cs typeface="Times New Roman" panose="02020603050405020304" pitchFamily="18" charset="0"/>
            </a:endParaRPr>
          </a:p>
        </p:txBody>
      </p:sp>
      <p:sp>
        <p:nvSpPr>
          <p:cNvPr id="2" name="左大括号 1"/>
          <p:cNvSpPr/>
          <p:nvPr/>
        </p:nvSpPr>
        <p:spPr>
          <a:xfrm>
            <a:off x="3943122" y="1633816"/>
            <a:ext cx="743623" cy="4067517"/>
          </a:xfrm>
          <a:prstGeom prst="leftBrace">
            <a:avLst>
              <a:gd name="adj1" fmla="val 62005"/>
              <a:gd name="adj2" fmla="val 48347"/>
            </a:avLst>
          </a:prstGeom>
          <a:ln w="28575"/>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49" name="右箭头 48"/>
          <p:cNvSpPr/>
          <p:nvPr/>
        </p:nvSpPr>
        <p:spPr>
          <a:xfrm>
            <a:off x="6753109" y="3333754"/>
            <a:ext cx="1120860" cy="508674"/>
          </a:xfrm>
          <a:prstGeom prst="rightArrow">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318916676"/>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978522" y="60512"/>
            <a:ext cx="7758953" cy="677108"/>
          </a:xfrm>
          <a:prstGeom prst="rect">
            <a:avLst/>
          </a:prstGeom>
          <a:noFill/>
        </p:spPr>
        <p:txBody>
          <a:bodyPr wrap="square" rtlCol="0">
            <a:spAutoFit/>
          </a:bodyPr>
          <a:lstStyle/>
          <a:p>
            <a:r>
              <a:rPr lang="zh-CN" altLang="en-US" sz="3800" dirty="0" smtClean="0">
                <a:latin typeface="黑体" panose="02010609060101010101" pitchFamily="49" charset="-122"/>
              </a:rPr>
              <a:t>基于互信息的无监督风格诗歌生成</a:t>
            </a:r>
            <a:endParaRPr lang="x-none" altLang="zh-CN" sz="3800" dirty="0">
              <a:latin typeface="黑体" panose="02010609060101010101" pitchFamily="49" charset="-122"/>
            </a:endParaRPr>
          </a:p>
        </p:txBody>
      </p:sp>
      <p:sp>
        <p:nvSpPr>
          <p:cNvPr id="3" name="矩形 2"/>
          <p:cNvSpPr/>
          <p:nvPr/>
        </p:nvSpPr>
        <p:spPr>
          <a:xfrm>
            <a:off x="0" y="899003"/>
            <a:ext cx="1778051" cy="523220"/>
          </a:xfrm>
          <a:prstGeom prst="rect">
            <a:avLst/>
          </a:prstGeom>
        </p:spPr>
        <p:txBody>
          <a:bodyPr wrap="none">
            <a:spAutoFit/>
          </a:bodyPr>
          <a:lstStyle/>
          <a:p>
            <a:r>
              <a:rPr kumimoji="1" lang="en-US" altLang="zh-CN" sz="2800" dirty="0">
                <a:latin typeface="Times New Roman" panose="02020603050405020304" pitchFamily="18" charset="0"/>
                <a:cs typeface="Times New Roman" panose="02020603050405020304" pitchFamily="18" charset="0"/>
              </a:rPr>
              <a:t>Motivation</a:t>
            </a:r>
            <a:endParaRPr lang="zh-CN" altLang="en-US" sz="2800" dirty="0">
              <a:latin typeface="Times New Roman" panose="02020603050405020304" pitchFamily="18" charset="0"/>
              <a:cs typeface="Times New Roman" panose="02020603050405020304" pitchFamily="18" charset="0"/>
            </a:endParaRPr>
          </a:p>
        </p:txBody>
      </p:sp>
      <p:pic>
        <p:nvPicPr>
          <p:cNvPr id="7" name="内容占位符 3"/>
          <p:cNvPicPr>
            <a:picLocks noGrp="1" noChangeAspect="1"/>
          </p:cNvPicPr>
          <p:nvPr>
            <p:ph idx="1"/>
          </p:nvPr>
        </p:nvPicPr>
        <p:blipFill rotWithShape="1">
          <a:blip r:embed="rId2">
            <a:extLst>
              <a:ext uri="{28A0092B-C50C-407E-A947-70E740481C1C}">
                <a14:useLocalDpi xmlns:a14="http://schemas.microsoft.com/office/drawing/2010/main" val="0"/>
              </a:ext>
            </a:extLst>
          </a:blip>
          <a:srcRect l="2984" t="2222" r="2677" b="3067"/>
          <a:stretch/>
        </p:blipFill>
        <p:spPr>
          <a:xfrm>
            <a:off x="328410" y="1663714"/>
            <a:ext cx="4616003" cy="2517819"/>
          </a:xfrm>
        </p:spPr>
      </p:pic>
      <p:sp>
        <p:nvSpPr>
          <p:cNvPr id="8" name="矩形 7"/>
          <p:cNvSpPr/>
          <p:nvPr/>
        </p:nvSpPr>
        <p:spPr>
          <a:xfrm>
            <a:off x="328410" y="4280148"/>
            <a:ext cx="4535265" cy="769441"/>
          </a:xfrm>
          <a:prstGeom prst="rect">
            <a:avLst/>
          </a:prstGeom>
        </p:spPr>
        <p:txBody>
          <a:bodyPr wrap="square">
            <a:spAutoFit/>
          </a:bodyPr>
          <a:lstStyle/>
          <a:p>
            <a:pPr algn="ctr"/>
            <a:r>
              <a:rPr lang="en-US" altLang="zh-CN" sz="2200" dirty="0">
                <a:latin typeface="Times New Roman" panose="02020603050405020304" pitchFamily="18" charset="0"/>
                <a:cs typeface="Times New Roman" panose="02020603050405020304" pitchFamily="18" charset="0"/>
              </a:rPr>
              <a:t>An example of poems in diverse styles </a:t>
            </a:r>
            <a:endParaRPr lang="en-US" altLang="zh-CN" sz="2200" dirty="0" smtClean="0">
              <a:latin typeface="Times New Roman" panose="02020603050405020304" pitchFamily="18" charset="0"/>
              <a:cs typeface="Times New Roman" panose="02020603050405020304" pitchFamily="18" charset="0"/>
            </a:endParaRPr>
          </a:p>
          <a:p>
            <a:pPr algn="ctr"/>
            <a:r>
              <a:rPr lang="en-US" altLang="zh-CN" sz="2200" dirty="0" smtClean="0">
                <a:latin typeface="Times New Roman" panose="02020603050405020304" pitchFamily="18" charset="0"/>
                <a:cs typeface="Times New Roman" panose="02020603050405020304" pitchFamily="18" charset="0"/>
              </a:rPr>
              <a:t>under the </a:t>
            </a:r>
            <a:r>
              <a:rPr lang="en-US" altLang="zh-CN" sz="2200" dirty="0">
                <a:latin typeface="Times New Roman" panose="02020603050405020304" pitchFamily="18" charset="0"/>
                <a:cs typeface="Times New Roman" panose="02020603050405020304" pitchFamily="18" charset="0"/>
              </a:rPr>
              <a:t>same </a:t>
            </a:r>
            <a:r>
              <a:rPr lang="en-US" altLang="zh-CN" sz="2200" dirty="0" smtClean="0">
                <a:latin typeface="Times New Roman" panose="02020603050405020304" pitchFamily="18" charset="0"/>
                <a:cs typeface="Times New Roman" panose="02020603050405020304" pitchFamily="18" charset="0"/>
              </a:rPr>
              <a:t>keyword</a:t>
            </a:r>
            <a:r>
              <a:rPr lang="en-US" altLang="zh-CN" sz="2200" dirty="0">
                <a:latin typeface="Times New Roman" panose="02020603050405020304" pitchFamily="18" charset="0"/>
                <a:cs typeface="Times New Roman" panose="02020603050405020304" pitchFamily="18" charset="0"/>
              </a:rPr>
              <a:t>.</a:t>
            </a:r>
            <a:endParaRPr lang="zh-CN" altLang="en-US" sz="2200" dirty="0">
              <a:latin typeface="Times New Roman" panose="02020603050405020304" pitchFamily="18" charset="0"/>
              <a:cs typeface="Times New Roman" panose="02020603050405020304" pitchFamily="18" charset="0"/>
            </a:endParaRPr>
          </a:p>
        </p:txBody>
      </p:sp>
      <p:sp>
        <p:nvSpPr>
          <p:cNvPr id="9" name="内容占位符 2"/>
          <p:cNvSpPr txBox="1">
            <a:spLocks/>
          </p:cNvSpPr>
          <p:nvPr/>
        </p:nvSpPr>
        <p:spPr>
          <a:xfrm>
            <a:off x="5302874" y="1302280"/>
            <a:ext cx="6373970" cy="4900410"/>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772F8B"/>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772F8B"/>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772F8B"/>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772F8B"/>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772F8B"/>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kumimoji="1" lang="en-US" altLang="zh-CN" dirty="0" smtClean="0">
                <a:solidFill>
                  <a:schemeClr val="tx1"/>
                </a:solidFill>
                <a:latin typeface="Times New Roman" panose="02020603050405020304" pitchFamily="18" charset="0"/>
                <a:cs typeface="Times New Roman" panose="02020603050405020304" pitchFamily="18" charset="0"/>
              </a:rPr>
              <a:t>Our model should be able to generate multiple outputs given the same input.</a:t>
            </a:r>
          </a:p>
          <a:p>
            <a:pPr>
              <a:lnSpc>
                <a:spcPct val="150000"/>
              </a:lnSpc>
            </a:pPr>
            <a:r>
              <a:rPr kumimoji="1" lang="en-US" altLang="zh-CN" dirty="0" smtClean="0">
                <a:solidFill>
                  <a:schemeClr val="tx1"/>
                </a:solidFill>
                <a:latin typeface="Times New Roman" panose="02020603050405020304" pitchFamily="18" charset="0"/>
                <a:cs typeface="Times New Roman" panose="02020603050405020304" pitchFamily="18" charset="0"/>
              </a:rPr>
              <a:t>The outputs should be </a:t>
            </a:r>
            <a:r>
              <a:rPr kumimoji="1" lang="en-US" altLang="zh-CN" dirty="0" smtClean="0">
                <a:solidFill>
                  <a:srgbClr val="FF0000"/>
                </a:solidFill>
                <a:latin typeface="Times New Roman" panose="02020603050405020304" pitchFamily="18" charset="0"/>
                <a:cs typeface="Times New Roman" panose="02020603050405020304" pitchFamily="18" charset="0"/>
              </a:rPr>
              <a:t>diverse and different in style</a:t>
            </a:r>
            <a:r>
              <a:rPr kumimoji="1" lang="en-US" altLang="zh-CN" dirty="0" smtClean="0">
                <a:solidFill>
                  <a:schemeClr val="tx1"/>
                </a:solidFill>
                <a:latin typeface="Times New Roman" panose="02020603050405020304" pitchFamily="18" charset="0"/>
                <a:cs typeface="Times New Roman" panose="02020603050405020304" pitchFamily="18" charset="0"/>
              </a:rPr>
              <a:t> from each other.</a:t>
            </a:r>
          </a:p>
          <a:p>
            <a:pPr>
              <a:lnSpc>
                <a:spcPct val="150000"/>
              </a:lnSpc>
            </a:pPr>
            <a:r>
              <a:rPr kumimoji="1" lang="en-US" altLang="zh-CN" dirty="0" smtClean="0">
                <a:solidFill>
                  <a:schemeClr val="tx1"/>
                </a:solidFill>
                <a:latin typeface="Times New Roman" panose="02020603050405020304" pitchFamily="18" charset="0"/>
                <a:cs typeface="Times New Roman" panose="02020603050405020304" pitchFamily="18" charset="0"/>
              </a:rPr>
              <a:t>The method should be </a:t>
            </a:r>
            <a:r>
              <a:rPr kumimoji="1" lang="en-US" altLang="zh-CN" dirty="0" smtClean="0">
                <a:solidFill>
                  <a:srgbClr val="FF0000"/>
                </a:solidFill>
                <a:latin typeface="Times New Roman" panose="02020603050405020304" pitchFamily="18" charset="0"/>
                <a:cs typeface="Times New Roman" panose="02020603050405020304" pitchFamily="18" charset="0"/>
              </a:rPr>
              <a:t>unsupervised</a:t>
            </a:r>
            <a:r>
              <a:rPr kumimoji="1" lang="en-US" altLang="zh-CN" dirty="0" smtClean="0">
                <a:solidFill>
                  <a:schemeClr val="tx1"/>
                </a:solidFill>
                <a:latin typeface="Times New Roman" panose="02020603050405020304" pitchFamily="18" charset="0"/>
                <a:cs typeface="Times New Roman" panose="02020603050405020304" pitchFamily="18" charset="0"/>
              </a:rPr>
              <a:t> since there is no explicit label or topic labeling for poems in the corpus.</a:t>
            </a:r>
          </a:p>
          <a:p>
            <a:pPr>
              <a:lnSpc>
                <a:spcPct val="150000"/>
              </a:lnSpc>
            </a:pPr>
            <a:r>
              <a:rPr kumimoji="1" lang="en-US" altLang="zh-CN" dirty="0" smtClean="0">
                <a:solidFill>
                  <a:schemeClr val="tx1"/>
                </a:solidFill>
                <a:latin typeface="Times New Roman" panose="02020603050405020304" pitchFamily="18" charset="0"/>
                <a:cs typeface="Times New Roman" panose="02020603050405020304" pitchFamily="18" charset="0"/>
              </a:rPr>
              <a:t>There should be </a:t>
            </a:r>
            <a:r>
              <a:rPr kumimoji="1" lang="en-US" altLang="zh-CN" dirty="0" smtClean="0">
                <a:solidFill>
                  <a:srgbClr val="FF0000"/>
                </a:solidFill>
                <a:latin typeface="Times New Roman" panose="02020603050405020304" pitchFamily="18" charset="0"/>
                <a:cs typeface="Times New Roman" panose="02020603050405020304" pitchFamily="18" charset="0"/>
              </a:rPr>
              <a:t>no loss </a:t>
            </a:r>
            <a:r>
              <a:rPr kumimoji="1" lang="en-US" altLang="zh-CN" dirty="0">
                <a:solidFill>
                  <a:srgbClr val="FF0000"/>
                </a:solidFill>
                <a:latin typeface="Times New Roman" panose="02020603050405020304" pitchFamily="18" charset="0"/>
                <a:cs typeface="Times New Roman" panose="02020603050405020304" pitchFamily="18" charset="0"/>
              </a:rPr>
              <a:t>in other </a:t>
            </a:r>
            <a:r>
              <a:rPr kumimoji="1" lang="en-US" altLang="zh-CN" dirty="0" smtClean="0">
                <a:solidFill>
                  <a:srgbClr val="FF0000"/>
                </a:solidFill>
                <a:latin typeface="Times New Roman" panose="02020603050405020304" pitchFamily="18" charset="0"/>
                <a:cs typeface="Times New Roman" panose="02020603050405020304" pitchFamily="18" charset="0"/>
              </a:rPr>
              <a:t>criteria</a:t>
            </a:r>
            <a:r>
              <a:rPr kumimoji="1" lang="en-US" altLang="zh-CN" dirty="0" smtClean="0">
                <a:solidFill>
                  <a:schemeClr val="tx1"/>
                </a:solidFill>
                <a:latin typeface="Times New Roman" panose="02020603050405020304" pitchFamily="18" charset="0"/>
                <a:cs typeface="Times New Roman" panose="02020603050405020304" pitchFamily="18" charset="0"/>
              </a:rPr>
              <a:t>, </a:t>
            </a:r>
            <a:r>
              <a:rPr kumimoji="1" lang="en-US" altLang="zh-CN" dirty="0" err="1" smtClean="0">
                <a:solidFill>
                  <a:schemeClr val="tx1"/>
                </a:solidFill>
                <a:latin typeface="Times New Roman" panose="02020603050405020304" pitchFamily="18" charset="0"/>
                <a:cs typeface="Times New Roman" panose="02020603050405020304" pitchFamily="18" charset="0"/>
              </a:rPr>
              <a:t>e.g</a:t>
            </a:r>
            <a:r>
              <a:rPr kumimoji="1" lang="en-US" altLang="zh-CN" dirty="0" smtClean="0">
                <a:solidFill>
                  <a:schemeClr val="tx1"/>
                </a:solidFill>
                <a:latin typeface="Times New Roman" panose="02020603050405020304" pitchFamily="18" charset="0"/>
                <a:cs typeface="Times New Roman" panose="02020603050405020304" pitchFamily="18" charset="0"/>
              </a:rPr>
              <a:t>, fluency.</a:t>
            </a:r>
            <a:endParaRPr kumimoji="1" lang="zh-CN" altLang="en-US"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78356130"/>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978522" y="60512"/>
            <a:ext cx="7758953" cy="677108"/>
          </a:xfrm>
          <a:prstGeom prst="rect">
            <a:avLst/>
          </a:prstGeom>
          <a:noFill/>
        </p:spPr>
        <p:txBody>
          <a:bodyPr wrap="square" rtlCol="0">
            <a:spAutoFit/>
          </a:bodyPr>
          <a:lstStyle/>
          <a:p>
            <a:r>
              <a:rPr lang="zh-CN" altLang="en-US" sz="3800" dirty="0" smtClean="0">
                <a:latin typeface="黑体" panose="02010609060101010101" pitchFamily="49" charset="-122"/>
              </a:rPr>
              <a:t>基于互信息的无监督风格诗歌生成</a:t>
            </a:r>
            <a:endParaRPr lang="x-none" altLang="zh-CN" sz="3800" dirty="0">
              <a:latin typeface="黑体" panose="02010609060101010101" pitchFamily="49" charset="-122"/>
            </a:endParaRPr>
          </a:p>
        </p:txBody>
      </p:sp>
      <p:pic>
        <p:nvPicPr>
          <p:cNvPr id="3" name="内容占位符 3"/>
          <p:cNvPicPr>
            <a:picLocks noGrp="1" noChangeAspect="1"/>
          </p:cNvPicPr>
          <p:nvPr>
            <p:ph idx="1"/>
          </p:nvPr>
        </p:nvPicPr>
        <p:blipFill rotWithShape="1">
          <a:blip r:embed="rId2">
            <a:extLst>
              <a:ext uri="{28A0092B-C50C-407E-A947-70E740481C1C}">
                <a14:useLocalDpi xmlns:a14="http://schemas.microsoft.com/office/drawing/2010/main" val="0"/>
              </a:ext>
            </a:extLst>
          </a:blip>
          <a:srcRect l="4579" t="5616" r="2812" b="14475"/>
          <a:stretch/>
        </p:blipFill>
        <p:spPr>
          <a:xfrm>
            <a:off x="1474630" y="1687132"/>
            <a:ext cx="8751195" cy="3206840"/>
          </a:xfrm>
        </p:spPr>
      </p:pic>
      <p:sp>
        <p:nvSpPr>
          <p:cNvPr id="2" name="圆角矩形 1"/>
          <p:cNvSpPr/>
          <p:nvPr/>
        </p:nvSpPr>
        <p:spPr>
          <a:xfrm>
            <a:off x="1378039" y="1609860"/>
            <a:ext cx="8950817" cy="3284112"/>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1590539" y="4971244"/>
            <a:ext cx="8686801" cy="430887"/>
          </a:xfrm>
          <a:prstGeom prst="rect">
            <a:avLst/>
          </a:prstGeom>
          <a:noFill/>
        </p:spPr>
        <p:txBody>
          <a:bodyPr wrap="square" rtlCol="0">
            <a:spAutoFit/>
          </a:bodyPr>
          <a:lstStyle/>
          <a:p>
            <a:pPr algn="ctr"/>
            <a:r>
              <a:rPr lang="en-US" altLang="zh-CN" sz="2200" dirty="0">
                <a:latin typeface="Times New Roman" panose="02020603050405020304" pitchFamily="18" charset="0"/>
                <a:cs typeface="Times New Roman" panose="02020603050405020304" pitchFamily="18" charset="0"/>
              </a:rPr>
              <a:t>An overview of style disentanglement by mutual information maximization.</a:t>
            </a:r>
            <a:endParaRPr lang="zh-CN" altLang="en-US"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22784267"/>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978522" y="60512"/>
            <a:ext cx="7758953" cy="677108"/>
          </a:xfrm>
          <a:prstGeom prst="rect">
            <a:avLst/>
          </a:prstGeom>
          <a:noFill/>
        </p:spPr>
        <p:txBody>
          <a:bodyPr wrap="square" rtlCol="0">
            <a:spAutoFit/>
          </a:bodyPr>
          <a:lstStyle/>
          <a:p>
            <a:r>
              <a:rPr lang="zh-CN" altLang="en-US" sz="3800" dirty="0" smtClean="0">
                <a:latin typeface="黑体" panose="02010609060101010101" pitchFamily="49" charset="-122"/>
              </a:rPr>
              <a:t>基于互信息的无监督风格诗歌生成</a:t>
            </a:r>
            <a:endParaRPr lang="x-none" altLang="zh-CN" sz="3800" dirty="0">
              <a:latin typeface="黑体" panose="02010609060101010101" pitchFamily="49" charset="-122"/>
            </a:endParaRPr>
          </a:p>
        </p:txBody>
      </p:sp>
      <p:pic>
        <p:nvPicPr>
          <p:cNvPr id="2" name="图片 1"/>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359835" y="2427495"/>
            <a:ext cx="4657746" cy="1341365"/>
          </a:xfrm>
          <a:prstGeom prst="rect">
            <a:avLst/>
          </a:prstGeom>
        </p:spPr>
      </p:pic>
      <p:pic>
        <p:nvPicPr>
          <p:cNvPr id="3" name="图片 2"/>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823124" y="4108287"/>
            <a:ext cx="2569231" cy="534846"/>
          </a:xfrm>
          <a:prstGeom prst="rect">
            <a:avLst/>
          </a:prstGeom>
        </p:spPr>
      </p:pic>
      <p:pic>
        <p:nvPicPr>
          <p:cNvPr id="5" name="图片 4"/>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5530964" y="2290259"/>
            <a:ext cx="5415984" cy="586129"/>
          </a:xfrm>
          <a:prstGeom prst="rect">
            <a:avLst/>
          </a:prstGeom>
        </p:spPr>
      </p:pic>
      <p:pic>
        <p:nvPicPr>
          <p:cNvPr id="6" name="图片 5"/>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5448593" y="3098177"/>
            <a:ext cx="4482485" cy="683468"/>
          </a:xfrm>
          <a:prstGeom prst="rect">
            <a:avLst/>
          </a:prstGeom>
        </p:spPr>
      </p:pic>
      <p:pic>
        <p:nvPicPr>
          <p:cNvPr id="7" name="图片 6"/>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5448593" y="3837333"/>
            <a:ext cx="5000089" cy="692068"/>
          </a:xfrm>
          <a:prstGeom prst="rect">
            <a:avLst/>
          </a:prstGeom>
        </p:spPr>
      </p:pic>
      <p:sp>
        <p:nvSpPr>
          <p:cNvPr id="8" name="文本框 7"/>
          <p:cNvSpPr txBox="1"/>
          <p:nvPr/>
        </p:nvSpPr>
        <p:spPr>
          <a:xfrm>
            <a:off x="-60089" y="958044"/>
            <a:ext cx="3038611" cy="523220"/>
          </a:xfrm>
          <a:prstGeom prst="rect">
            <a:avLst/>
          </a:prstGeom>
          <a:noFill/>
        </p:spPr>
        <p:txBody>
          <a:bodyPr wrap="square" rtlCol="0">
            <a:spAutoFit/>
          </a:bodyPr>
          <a:lstStyle/>
          <a:p>
            <a:pPr algn="ctr"/>
            <a:r>
              <a:rPr lang="en-US" altLang="zh-CN" sz="2800" dirty="0" smtClean="0">
                <a:latin typeface="Times New Roman" panose="02020603050405020304" pitchFamily="18" charset="0"/>
                <a:cs typeface="Times New Roman" panose="02020603050405020304" pitchFamily="18" charset="0"/>
              </a:rPr>
              <a:t>Basic Framework</a:t>
            </a:r>
            <a:endParaRPr lang="zh-CN" altLang="en-US" sz="2800" dirty="0">
              <a:latin typeface="Times New Roman" panose="02020603050405020304" pitchFamily="18" charset="0"/>
              <a:cs typeface="Times New Roman" panose="02020603050405020304" pitchFamily="18" charset="0"/>
            </a:endParaRPr>
          </a:p>
        </p:txBody>
      </p:sp>
      <p:sp>
        <p:nvSpPr>
          <p:cNvPr id="9" name="文本框 8"/>
          <p:cNvSpPr txBox="1"/>
          <p:nvPr/>
        </p:nvSpPr>
        <p:spPr>
          <a:xfrm>
            <a:off x="506419" y="1614012"/>
            <a:ext cx="1938332" cy="523220"/>
          </a:xfrm>
          <a:prstGeom prst="rect">
            <a:avLst/>
          </a:prstGeom>
          <a:noFill/>
        </p:spPr>
        <p:txBody>
          <a:bodyPr wrap="square" rtlCol="0">
            <a:spAutoFit/>
          </a:bodyPr>
          <a:lstStyle/>
          <a:p>
            <a:pPr marL="457200" indent="-457200" algn="ctr">
              <a:buFont typeface="Arial" panose="020B0604020202020204" pitchFamily="34" charset="0"/>
              <a:buChar char="•"/>
            </a:pPr>
            <a:r>
              <a:rPr lang="en-US" altLang="zh-CN" sz="2800" dirty="0" smtClean="0">
                <a:latin typeface="Times New Roman" panose="02020603050405020304" pitchFamily="18" charset="0"/>
                <a:cs typeface="Times New Roman" panose="02020603050405020304" pitchFamily="18" charset="0"/>
              </a:rPr>
              <a:t>Encoder</a:t>
            </a:r>
            <a:endParaRPr lang="zh-CN" altLang="en-US" sz="2800" dirty="0">
              <a:latin typeface="Times New Roman" panose="02020603050405020304" pitchFamily="18" charset="0"/>
              <a:cs typeface="Times New Roman" panose="02020603050405020304" pitchFamily="18" charset="0"/>
            </a:endParaRPr>
          </a:p>
        </p:txBody>
      </p:sp>
      <p:sp>
        <p:nvSpPr>
          <p:cNvPr id="10" name="文本框 9"/>
          <p:cNvSpPr txBox="1"/>
          <p:nvPr/>
        </p:nvSpPr>
        <p:spPr>
          <a:xfrm>
            <a:off x="5530964" y="1594962"/>
            <a:ext cx="1938332" cy="523220"/>
          </a:xfrm>
          <a:prstGeom prst="rect">
            <a:avLst/>
          </a:prstGeom>
          <a:noFill/>
        </p:spPr>
        <p:txBody>
          <a:bodyPr wrap="square" rtlCol="0">
            <a:spAutoFit/>
          </a:bodyPr>
          <a:lstStyle/>
          <a:p>
            <a:pPr marL="457200" indent="-457200" algn="ctr">
              <a:buFont typeface="Arial" panose="020B0604020202020204" pitchFamily="34" charset="0"/>
              <a:buChar char="•"/>
            </a:pPr>
            <a:r>
              <a:rPr lang="en-US" altLang="zh-CN" sz="2800" dirty="0" smtClean="0">
                <a:latin typeface="Times New Roman" panose="02020603050405020304" pitchFamily="18" charset="0"/>
                <a:cs typeface="Times New Roman" panose="02020603050405020304" pitchFamily="18" charset="0"/>
              </a:rPr>
              <a:t>Decoder</a:t>
            </a:r>
            <a:endParaRPr lang="zh-CN" altLang="en-US" sz="28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1" name="文本框 10"/>
              <p:cNvSpPr txBox="1"/>
              <p:nvPr/>
            </p:nvSpPr>
            <p:spPr>
              <a:xfrm>
                <a:off x="5528694" y="4742590"/>
                <a:ext cx="1284774"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FF0000"/>
                              </a:solidFill>
                              <a:latin typeface="Cambria Math" panose="02040503050406030204" pitchFamily="18" charset="0"/>
                            </a:rPr>
                          </m:ctrlPr>
                        </m:sSubPr>
                        <m:e>
                          <m:r>
                            <a:rPr lang="en-US" altLang="zh-CN" sz="2800" b="0" i="1" smtClean="0">
                              <a:solidFill>
                                <a:srgbClr val="FF0000"/>
                              </a:solidFill>
                              <a:latin typeface="Cambria Math" panose="02040503050406030204" pitchFamily="18" charset="0"/>
                            </a:rPr>
                            <m:t>𝑠</m:t>
                          </m:r>
                        </m:e>
                        <m:sub>
                          <m:r>
                            <a:rPr lang="en-US" altLang="zh-CN" sz="2800" b="0" i="1" smtClean="0">
                              <a:solidFill>
                                <a:srgbClr val="FF0000"/>
                              </a:solidFill>
                              <a:latin typeface="Cambria Math" panose="02040503050406030204" pitchFamily="18" charset="0"/>
                            </a:rPr>
                            <m:t>0</m:t>
                          </m:r>
                        </m:sub>
                      </m:sSub>
                      <m:r>
                        <a:rPr lang="en-US" altLang="zh-CN" sz="2800" b="0" i="1" smtClean="0">
                          <a:solidFill>
                            <a:srgbClr val="FF0000"/>
                          </a:solidFill>
                          <a:latin typeface="Cambria Math" panose="02040503050406030204" pitchFamily="18" charset="0"/>
                        </a:rPr>
                        <m:t>=</m:t>
                      </m:r>
                      <m:sSub>
                        <m:sSubPr>
                          <m:ctrlPr>
                            <a:rPr lang="en-US" altLang="zh-CN" sz="2800" b="0" i="1" smtClean="0">
                              <a:solidFill>
                                <a:srgbClr val="FF0000"/>
                              </a:solidFill>
                              <a:latin typeface="Cambria Math" panose="02040503050406030204" pitchFamily="18" charset="0"/>
                            </a:rPr>
                          </m:ctrlPr>
                        </m:sSubPr>
                        <m:e>
                          <m:r>
                            <a:rPr lang="en-US" altLang="zh-CN" sz="2800" b="0" i="1" smtClean="0">
                              <a:solidFill>
                                <a:srgbClr val="FF0000"/>
                              </a:solidFill>
                              <a:latin typeface="Cambria Math" panose="02040503050406030204" pitchFamily="18" charset="0"/>
                            </a:rPr>
                            <m:t>h</m:t>
                          </m:r>
                        </m:e>
                        <m:sub>
                          <m:r>
                            <a:rPr lang="en-US" altLang="zh-CN" sz="2800" b="0" i="1" smtClean="0">
                              <a:solidFill>
                                <a:srgbClr val="FF0000"/>
                              </a:solidFill>
                              <a:latin typeface="Cambria Math" panose="02040503050406030204" pitchFamily="18" charset="0"/>
                            </a:rPr>
                            <m:t>𝑇</m:t>
                          </m:r>
                        </m:sub>
                      </m:sSub>
                    </m:oMath>
                  </m:oMathPara>
                </a14:m>
                <a:endParaRPr lang="zh-CN" altLang="en-US" dirty="0"/>
              </a:p>
            </p:txBody>
          </p:sp>
        </mc:Choice>
        <mc:Fallback xmlns="">
          <p:sp>
            <p:nvSpPr>
              <p:cNvPr id="11" name="文本框 10"/>
              <p:cNvSpPr txBox="1">
                <a:spLocks noRot="1" noChangeAspect="1" noMove="1" noResize="1" noEditPoints="1" noAdjustHandles="1" noChangeArrowheads="1" noChangeShapeType="1" noTextEdit="1"/>
              </p:cNvSpPr>
              <p:nvPr/>
            </p:nvSpPr>
            <p:spPr>
              <a:xfrm>
                <a:off x="5528694" y="4742590"/>
                <a:ext cx="1284774" cy="430887"/>
              </a:xfrm>
              <a:prstGeom prst="rect">
                <a:avLst/>
              </a:prstGeom>
              <a:blipFill>
                <a:blip r:embed="rId7"/>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004487852"/>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978522" y="60512"/>
            <a:ext cx="7758953" cy="677108"/>
          </a:xfrm>
          <a:prstGeom prst="rect">
            <a:avLst/>
          </a:prstGeom>
          <a:noFill/>
        </p:spPr>
        <p:txBody>
          <a:bodyPr wrap="square" rtlCol="0">
            <a:spAutoFit/>
          </a:bodyPr>
          <a:lstStyle/>
          <a:p>
            <a:r>
              <a:rPr lang="zh-CN" altLang="en-US" sz="3800" dirty="0" smtClean="0">
                <a:latin typeface="黑体" panose="02010609060101010101" pitchFamily="49" charset="-122"/>
              </a:rPr>
              <a:t>基于互信息的无监督风格诗歌生成</a:t>
            </a:r>
            <a:endParaRPr lang="x-none" altLang="zh-CN" sz="3800" dirty="0">
              <a:latin typeface="黑体" panose="02010609060101010101" pitchFamily="49" charset="-122"/>
            </a:endParaRPr>
          </a:p>
        </p:txBody>
      </p:sp>
      <p:pic>
        <p:nvPicPr>
          <p:cNvPr id="5" name="图片 4"/>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780497" y="2298859"/>
            <a:ext cx="5415984" cy="586129"/>
          </a:xfrm>
          <a:prstGeom prst="rect">
            <a:avLst/>
          </a:prstGeom>
        </p:spPr>
      </p:pic>
      <p:pic>
        <p:nvPicPr>
          <p:cNvPr id="7" name="图片 6"/>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780497" y="2893588"/>
            <a:ext cx="5000089" cy="692068"/>
          </a:xfrm>
          <a:prstGeom prst="rect">
            <a:avLst/>
          </a:prstGeom>
        </p:spPr>
      </p:pic>
      <p:sp>
        <p:nvSpPr>
          <p:cNvPr id="8" name="文本框 7"/>
          <p:cNvSpPr txBox="1"/>
          <p:nvPr/>
        </p:nvSpPr>
        <p:spPr>
          <a:xfrm>
            <a:off x="-60089" y="958044"/>
            <a:ext cx="3038611" cy="523220"/>
          </a:xfrm>
          <a:prstGeom prst="rect">
            <a:avLst/>
          </a:prstGeom>
          <a:noFill/>
        </p:spPr>
        <p:txBody>
          <a:bodyPr wrap="square" rtlCol="0">
            <a:spAutoFit/>
          </a:bodyPr>
          <a:lstStyle/>
          <a:p>
            <a:pPr algn="ctr"/>
            <a:r>
              <a:rPr lang="en-US" altLang="zh-CN" sz="2800" dirty="0" smtClean="0">
                <a:latin typeface="Times New Roman" panose="02020603050405020304" pitchFamily="18" charset="0"/>
                <a:cs typeface="Times New Roman" panose="02020603050405020304" pitchFamily="18" charset="0"/>
              </a:rPr>
              <a:t>Basic Framework</a:t>
            </a:r>
            <a:endParaRPr lang="zh-CN" altLang="en-US" sz="2800" dirty="0">
              <a:latin typeface="Times New Roman" panose="02020603050405020304" pitchFamily="18" charset="0"/>
              <a:cs typeface="Times New Roman" panose="02020603050405020304" pitchFamily="18" charset="0"/>
            </a:endParaRPr>
          </a:p>
        </p:txBody>
      </p:sp>
      <p:sp>
        <p:nvSpPr>
          <p:cNvPr id="10" name="文本框 9"/>
          <p:cNvSpPr txBox="1"/>
          <p:nvPr/>
        </p:nvSpPr>
        <p:spPr>
          <a:xfrm>
            <a:off x="711314" y="1767039"/>
            <a:ext cx="1938332" cy="523220"/>
          </a:xfrm>
          <a:prstGeom prst="rect">
            <a:avLst/>
          </a:prstGeom>
          <a:noFill/>
        </p:spPr>
        <p:txBody>
          <a:bodyPr wrap="square" rtlCol="0">
            <a:spAutoFit/>
          </a:bodyPr>
          <a:lstStyle/>
          <a:p>
            <a:pPr marL="457200" indent="-457200" algn="ctr">
              <a:buFont typeface="Arial" panose="020B0604020202020204" pitchFamily="34" charset="0"/>
              <a:buChar char="•"/>
            </a:pPr>
            <a:r>
              <a:rPr lang="en-US" altLang="zh-CN" sz="2800" dirty="0" smtClean="0">
                <a:latin typeface="Times New Roman" panose="02020603050405020304" pitchFamily="18" charset="0"/>
                <a:cs typeface="Times New Roman" panose="02020603050405020304" pitchFamily="18" charset="0"/>
              </a:rPr>
              <a:t>Decoder</a:t>
            </a:r>
            <a:endParaRPr lang="zh-CN" altLang="en-US" sz="28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1" name="文本框 10"/>
              <p:cNvSpPr txBox="1"/>
              <p:nvPr/>
            </p:nvSpPr>
            <p:spPr>
              <a:xfrm>
                <a:off x="8862444" y="2818540"/>
                <a:ext cx="1284774"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FF0000"/>
                              </a:solidFill>
                              <a:latin typeface="Cambria Math" panose="02040503050406030204" pitchFamily="18" charset="0"/>
                            </a:rPr>
                          </m:ctrlPr>
                        </m:sSubPr>
                        <m:e>
                          <m:r>
                            <a:rPr lang="en-US" altLang="zh-CN" sz="2800" b="0" i="1" smtClean="0">
                              <a:solidFill>
                                <a:srgbClr val="FF0000"/>
                              </a:solidFill>
                              <a:latin typeface="Cambria Math" panose="02040503050406030204" pitchFamily="18" charset="0"/>
                            </a:rPr>
                            <m:t>𝑠</m:t>
                          </m:r>
                        </m:e>
                        <m:sub>
                          <m:r>
                            <a:rPr lang="en-US" altLang="zh-CN" sz="2800" b="0" i="1" smtClean="0">
                              <a:solidFill>
                                <a:srgbClr val="FF0000"/>
                              </a:solidFill>
                              <a:latin typeface="Cambria Math" panose="02040503050406030204" pitchFamily="18" charset="0"/>
                            </a:rPr>
                            <m:t>0</m:t>
                          </m:r>
                        </m:sub>
                      </m:sSub>
                      <m:r>
                        <a:rPr lang="en-US" altLang="zh-CN" sz="2800" b="0" i="1" smtClean="0">
                          <a:solidFill>
                            <a:srgbClr val="FF0000"/>
                          </a:solidFill>
                          <a:latin typeface="Cambria Math" panose="02040503050406030204" pitchFamily="18" charset="0"/>
                        </a:rPr>
                        <m:t>=</m:t>
                      </m:r>
                      <m:sSub>
                        <m:sSubPr>
                          <m:ctrlPr>
                            <a:rPr lang="en-US" altLang="zh-CN" sz="2800" b="0" i="1" smtClean="0">
                              <a:solidFill>
                                <a:srgbClr val="FF0000"/>
                              </a:solidFill>
                              <a:latin typeface="Cambria Math" panose="02040503050406030204" pitchFamily="18" charset="0"/>
                            </a:rPr>
                          </m:ctrlPr>
                        </m:sSubPr>
                        <m:e>
                          <m:r>
                            <a:rPr lang="en-US" altLang="zh-CN" sz="2800" b="0" i="1" smtClean="0">
                              <a:solidFill>
                                <a:srgbClr val="FF0000"/>
                              </a:solidFill>
                              <a:latin typeface="Cambria Math" panose="02040503050406030204" pitchFamily="18" charset="0"/>
                            </a:rPr>
                            <m:t>h</m:t>
                          </m:r>
                        </m:e>
                        <m:sub>
                          <m:r>
                            <a:rPr lang="en-US" altLang="zh-CN" sz="2800" b="0" i="1" smtClean="0">
                              <a:solidFill>
                                <a:srgbClr val="FF0000"/>
                              </a:solidFill>
                              <a:latin typeface="Cambria Math" panose="02040503050406030204" pitchFamily="18" charset="0"/>
                            </a:rPr>
                            <m:t>𝑇</m:t>
                          </m:r>
                        </m:sub>
                      </m:sSub>
                    </m:oMath>
                  </m:oMathPara>
                </a14:m>
                <a:endParaRPr lang="zh-CN" altLang="en-US" dirty="0"/>
              </a:p>
            </p:txBody>
          </p:sp>
        </mc:Choice>
        <mc:Fallback xmlns="">
          <p:sp>
            <p:nvSpPr>
              <p:cNvPr id="11" name="文本框 10"/>
              <p:cNvSpPr txBox="1">
                <a:spLocks noRot="1" noChangeAspect="1" noMove="1" noResize="1" noEditPoints="1" noAdjustHandles="1" noChangeArrowheads="1" noChangeShapeType="1" noTextEdit="1"/>
              </p:cNvSpPr>
              <p:nvPr/>
            </p:nvSpPr>
            <p:spPr>
              <a:xfrm>
                <a:off x="8862444" y="2818540"/>
                <a:ext cx="1284774" cy="430887"/>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p:cNvSpPr txBox="1"/>
              <p:nvPr/>
            </p:nvSpPr>
            <p:spPr>
              <a:xfrm>
                <a:off x="711314" y="4384038"/>
                <a:ext cx="6325719" cy="1418209"/>
              </a:xfrm>
              <a:prstGeom prst="rect">
                <a:avLst/>
              </a:prstGeom>
              <a:noFill/>
            </p:spPr>
            <p:txBody>
              <a:bodyPr wrap="square" rtlCol="0">
                <a:spAutoFit/>
              </a:bodyPr>
              <a:lstStyle/>
              <a:p>
                <a:r>
                  <a:rPr lang="en-US" altLang="zh-CN" sz="2800" dirty="0" smtClean="0">
                    <a:latin typeface="Times New Roman" panose="02020603050405020304" pitchFamily="18" charset="0"/>
                    <a:cs typeface="Times New Roman" panose="02020603050405020304" pitchFamily="18" charset="0"/>
                  </a:rPr>
                  <a:t>Our model </a:t>
                </a:r>
                <a:r>
                  <a:rPr lang="en-US" altLang="zh-CN" sz="2800" dirty="0">
                    <a:latin typeface="Times New Roman" panose="02020603050405020304" pitchFamily="18" charset="0"/>
                    <a:cs typeface="Times New Roman" panose="02020603050405020304" pitchFamily="18" charset="0"/>
                  </a:rPr>
                  <a:t>takes two arguments as input: </a:t>
                </a:r>
                <a:endParaRPr lang="en-US" altLang="zh-CN" sz="2800" dirty="0" smtClean="0">
                  <a:latin typeface="Times New Roman" panose="02020603050405020304" pitchFamily="18" charset="0"/>
                  <a:cs typeface="Times New Roman" panose="02020603050405020304" pitchFamily="18" charset="0"/>
                </a:endParaRPr>
              </a:p>
              <a:p>
                <a:r>
                  <a:rPr lang="en-US" altLang="zh-CN" sz="2800" dirty="0" smtClean="0">
                    <a:latin typeface="Times New Roman" panose="02020603050405020304" pitchFamily="18" charset="0"/>
                    <a:cs typeface="Times New Roman" panose="02020603050405020304" pitchFamily="18" charset="0"/>
                  </a:rPr>
                  <a:t>input sentence </a:t>
                </a:r>
                <a14:m>
                  <m:oMath xmlns:m="http://schemas.openxmlformats.org/officeDocument/2006/math">
                    <m:sSub>
                      <m:sSubPr>
                        <m:ctrlPr>
                          <a:rPr lang="en-US" altLang="zh-CN" sz="2800" i="1" smtClean="0">
                            <a:latin typeface="Cambria Math" panose="02040503050406030204" pitchFamily="18" charset="0"/>
                            <a:cs typeface="Times New Roman" panose="02020603050405020304" pitchFamily="18" charset="0"/>
                          </a:rPr>
                        </m:ctrlPr>
                      </m:sSubPr>
                      <m:e>
                        <m:r>
                          <a:rPr lang="en-US" altLang="zh-CN" sz="2800" b="0" i="1" smtClean="0">
                            <a:latin typeface="Cambria Math" panose="02040503050406030204" pitchFamily="18" charset="0"/>
                            <a:cs typeface="Times New Roman" panose="02020603050405020304" pitchFamily="18" charset="0"/>
                          </a:rPr>
                          <m:t>𝑠</m:t>
                        </m:r>
                      </m:e>
                      <m:sub>
                        <m:r>
                          <a:rPr lang="en-US" altLang="zh-CN" sz="2800" b="0" i="1" smtClean="0">
                            <a:latin typeface="Cambria Math" panose="02040503050406030204" pitchFamily="18" charset="0"/>
                            <a:cs typeface="Times New Roman" panose="02020603050405020304" pitchFamily="18" charset="0"/>
                          </a:rPr>
                          <m:t>𝑖𝑛𝑝𝑢𝑡</m:t>
                        </m:r>
                      </m:sub>
                    </m:sSub>
                  </m:oMath>
                </a14:m>
                <a:r>
                  <a:rPr lang="en-US" altLang="zh-CN" sz="2800" dirty="0" smtClean="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and </a:t>
                </a:r>
                <a:endParaRPr lang="en-US" altLang="zh-CN" sz="2800" dirty="0" smtClean="0">
                  <a:latin typeface="Times New Roman" panose="02020603050405020304" pitchFamily="18" charset="0"/>
                  <a:cs typeface="Times New Roman" panose="02020603050405020304" pitchFamily="18" charset="0"/>
                </a:endParaRPr>
              </a:p>
              <a:p>
                <a:r>
                  <a:rPr lang="en-US" altLang="zh-CN" sz="2800" dirty="0" smtClean="0">
                    <a:latin typeface="Times New Roman" panose="02020603050405020304" pitchFamily="18" charset="0"/>
                    <a:cs typeface="Times New Roman" panose="02020603050405020304" pitchFamily="18" charset="0"/>
                  </a:rPr>
                  <a:t>style </a:t>
                </a:r>
                <a:r>
                  <a:rPr lang="en-US" altLang="zh-CN" sz="2800" dirty="0">
                    <a:latin typeface="Times New Roman" panose="02020603050405020304" pitchFamily="18" charset="0"/>
                    <a:cs typeface="Times New Roman" panose="02020603050405020304" pitchFamily="18" charset="0"/>
                  </a:rPr>
                  <a:t>id </a:t>
                </a:r>
                <a14:m>
                  <m:oMath xmlns:m="http://schemas.openxmlformats.org/officeDocument/2006/math">
                    <m:r>
                      <a:rPr lang="en-US" altLang="zh-CN" sz="2800" b="0" i="1" smtClean="0">
                        <a:latin typeface="Cambria Math" panose="02040503050406030204" pitchFamily="18" charset="0"/>
                        <a:cs typeface="Times New Roman" panose="02020603050405020304" pitchFamily="18" charset="0"/>
                      </a:rPr>
                      <m:t>𝑘</m:t>
                    </m:r>
                    <m:r>
                      <a:rPr lang="en-US" altLang="zh-CN" sz="2800" b="0" i="1" smtClean="0">
                        <a:latin typeface="Cambria Math" panose="02040503050406030204" pitchFamily="18" charset="0"/>
                        <a:ea typeface="Cambria Math" panose="02040503050406030204" pitchFamily="18" charset="0"/>
                        <a:cs typeface="Times New Roman" panose="02020603050405020304" pitchFamily="18" charset="0"/>
                      </a:rPr>
                      <m:t>∈1,2,…,</m:t>
                    </m:r>
                    <m:r>
                      <a:rPr lang="en-US" altLang="zh-CN" sz="2800" b="0" i="1" smtClean="0">
                        <a:latin typeface="Cambria Math" panose="02040503050406030204" pitchFamily="18" charset="0"/>
                        <a:ea typeface="Cambria Math" panose="02040503050406030204" pitchFamily="18" charset="0"/>
                        <a:cs typeface="Times New Roman" panose="02020603050405020304" pitchFamily="18" charset="0"/>
                      </a:rPr>
                      <m:t>𝐾</m:t>
                    </m:r>
                  </m:oMath>
                </a14:m>
                <a:r>
                  <a:rPr lang="en-US" altLang="zh-CN" sz="2800" dirty="0">
                    <a:latin typeface="Times New Roman" panose="02020603050405020304" pitchFamily="18" charset="0"/>
                    <a:cs typeface="Times New Roman" panose="02020603050405020304" pitchFamily="18" charset="0"/>
                  </a:rPr>
                  <a:t>.</a:t>
                </a:r>
                <a:endParaRPr lang="zh-CN" altLang="en-US" sz="2800" dirty="0">
                  <a:latin typeface="Times New Roman" panose="02020603050405020304" pitchFamily="18" charset="0"/>
                  <a:cs typeface="Times New Roman" panose="02020603050405020304" pitchFamily="18" charset="0"/>
                </a:endParaRPr>
              </a:p>
            </p:txBody>
          </p:sp>
        </mc:Choice>
        <mc:Fallback xmlns="">
          <p:sp>
            <p:nvSpPr>
              <p:cNvPr id="12" name="文本框 11"/>
              <p:cNvSpPr txBox="1">
                <a:spLocks noRot="1" noChangeAspect="1" noMove="1" noResize="1" noEditPoints="1" noAdjustHandles="1" noChangeArrowheads="1" noChangeShapeType="1" noTextEdit="1"/>
              </p:cNvSpPr>
              <p:nvPr/>
            </p:nvSpPr>
            <p:spPr>
              <a:xfrm>
                <a:off x="711314" y="4384038"/>
                <a:ext cx="6325719" cy="1418209"/>
              </a:xfrm>
              <a:prstGeom prst="rect">
                <a:avLst/>
              </a:prstGeom>
              <a:blipFill>
                <a:blip r:embed="rId5"/>
                <a:stretch>
                  <a:fillRect l="-2025" t="-4292" b="-11159"/>
                </a:stretch>
              </a:blipFill>
            </p:spPr>
            <p:txBody>
              <a:bodyPr/>
              <a:lstStyle/>
              <a:p>
                <a:r>
                  <a:rPr lang="zh-CN" altLang="en-US">
                    <a:noFill/>
                  </a:rPr>
                  <a:t> </a:t>
                </a:r>
              </a:p>
            </p:txBody>
          </p:sp>
        </mc:Fallback>
      </mc:AlternateContent>
      <p:cxnSp>
        <p:nvCxnSpPr>
          <p:cNvPr id="14" name="直接箭头连接符 13"/>
          <p:cNvCxnSpPr>
            <a:stCxn id="11" idx="2"/>
          </p:cNvCxnSpPr>
          <p:nvPr/>
        </p:nvCxnSpPr>
        <p:spPr>
          <a:xfrm>
            <a:off x="9504831" y="3249427"/>
            <a:ext cx="0" cy="75219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文本框 14"/>
              <p:cNvSpPr txBox="1"/>
              <p:nvPr/>
            </p:nvSpPr>
            <p:spPr>
              <a:xfrm>
                <a:off x="7809783" y="4506619"/>
                <a:ext cx="3390095"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FF0000"/>
                              </a:solidFill>
                              <a:latin typeface="Cambria Math" panose="02040503050406030204" pitchFamily="18" charset="0"/>
                            </a:rPr>
                          </m:ctrlPr>
                        </m:sSubPr>
                        <m:e>
                          <m:r>
                            <a:rPr lang="en-US" altLang="zh-CN" sz="2800" b="0" i="1" smtClean="0">
                              <a:solidFill>
                                <a:srgbClr val="FF0000"/>
                              </a:solidFill>
                              <a:latin typeface="Cambria Math" panose="02040503050406030204" pitchFamily="18" charset="0"/>
                            </a:rPr>
                            <m:t>𝑠</m:t>
                          </m:r>
                        </m:e>
                        <m:sub>
                          <m:r>
                            <a:rPr lang="en-US" altLang="zh-CN" sz="2800" b="0" i="1" smtClean="0">
                              <a:solidFill>
                                <a:srgbClr val="FF0000"/>
                              </a:solidFill>
                              <a:latin typeface="Cambria Math" panose="02040503050406030204" pitchFamily="18" charset="0"/>
                            </a:rPr>
                            <m:t>0</m:t>
                          </m:r>
                        </m:sub>
                      </m:sSub>
                      <m:r>
                        <a:rPr lang="en-US" altLang="zh-CN" sz="2800" b="0" i="1" smtClean="0">
                          <a:solidFill>
                            <a:srgbClr val="FF0000"/>
                          </a:solidFill>
                          <a:latin typeface="Cambria Math" panose="02040503050406030204" pitchFamily="18" charset="0"/>
                        </a:rPr>
                        <m:t>=</m:t>
                      </m:r>
                      <m:sSub>
                        <m:sSubPr>
                          <m:ctrlPr>
                            <a:rPr lang="en-US" altLang="zh-CN" sz="2800" b="0" i="1" smtClean="0">
                              <a:solidFill>
                                <a:srgbClr val="FF0000"/>
                              </a:solidFill>
                              <a:latin typeface="Cambria Math" panose="02040503050406030204" pitchFamily="18" charset="0"/>
                            </a:rPr>
                          </m:ctrlPr>
                        </m:sSubPr>
                        <m:e>
                          <m:r>
                            <a:rPr lang="en-US" altLang="zh-CN" sz="2800" b="0" i="1" smtClean="0">
                              <a:solidFill>
                                <a:srgbClr val="FF0000"/>
                              </a:solidFill>
                              <a:latin typeface="Cambria Math" panose="02040503050406030204" pitchFamily="18" charset="0"/>
                            </a:rPr>
                            <m:t>[</m:t>
                          </m:r>
                          <m:r>
                            <a:rPr lang="en-US" altLang="zh-CN" sz="2800" b="0" i="1" smtClean="0">
                              <a:solidFill>
                                <a:srgbClr val="FF0000"/>
                              </a:solidFill>
                              <a:latin typeface="Cambria Math" panose="02040503050406030204" pitchFamily="18" charset="0"/>
                            </a:rPr>
                            <m:t>𝑜𝑛𝑒h𝑜𝑡</m:t>
                          </m:r>
                          <m:r>
                            <a:rPr lang="en-US" altLang="zh-CN" sz="2800" b="0" i="1" smtClean="0">
                              <a:solidFill>
                                <a:srgbClr val="FF0000"/>
                              </a:solidFill>
                              <a:latin typeface="Cambria Math" panose="02040503050406030204" pitchFamily="18" charset="0"/>
                            </a:rPr>
                            <m:t>(</m:t>
                          </m:r>
                          <m:r>
                            <a:rPr lang="en-US" altLang="zh-CN" sz="2800" b="0" i="1" smtClean="0">
                              <a:solidFill>
                                <a:srgbClr val="FF0000"/>
                              </a:solidFill>
                              <a:latin typeface="Cambria Math" panose="02040503050406030204" pitchFamily="18" charset="0"/>
                            </a:rPr>
                            <m:t>𝑘</m:t>
                          </m:r>
                          <m:r>
                            <a:rPr lang="en-US" altLang="zh-CN" sz="2800" b="0" i="1" smtClean="0">
                              <a:solidFill>
                                <a:srgbClr val="FF0000"/>
                              </a:solidFill>
                              <a:latin typeface="Cambria Math" panose="02040503050406030204" pitchFamily="18" charset="0"/>
                            </a:rPr>
                            <m:t>); </m:t>
                          </m:r>
                          <m:r>
                            <a:rPr lang="en-US" altLang="zh-CN" sz="2800" b="0" i="1" smtClean="0">
                              <a:solidFill>
                                <a:srgbClr val="FF0000"/>
                              </a:solidFill>
                              <a:latin typeface="Cambria Math" panose="02040503050406030204" pitchFamily="18" charset="0"/>
                            </a:rPr>
                            <m:t>h</m:t>
                          </m:r>
                        </m:e>
                        <m:sub>
                          <m:r>
                            <a:rPr lang="en-US" altLang="zh-CN" sz="2800" b="0" i="1" smtClean="0">
                              <a:solidFill>
                                <a:srgbClr val="FF0000"/>
                              </a:solidFill>
                              <a:latin typeface="Cambria Math" panose="02040503050406030204" pitchFamily="18" charset="0"/>
                            </a:rPr>
                            <m:t>𝑇</m:t>
                          </m:r>
                        </m:sub>
                      </m:sSub>
                      <m:r>
                        <a:rPr lang="en-US" altLang="zh-CN" sz="2800" b="0" i="1" smtClean="0">
                          <a:solidFill>
                            <a:srgbClr val="FF0000"/>
                          </a:solidFill>
                          <a:latin typeface="Cambria Math" panose="02040503050406030204" pitchFamily="18" charset="0"/>
                        </a:rPr>
                        <m:t>]</m:t>
                      </m:r>
                    </m:oMath>
                  </m:oMathPara>
                </a14:m>
                <a:endParaRPr lang="zh-CN" altLang="en-US" dirty="0"/>
              </a:p>
            </p:txBody>
          </p:sp>
        </mc:Choice>
        <mc:Fallback xmlns="">
          <p:sp>
            <p:nvSpPr>
              <p:cNvPr id="15" name="文本框 14"/>
              <p:cNvSpPr txBox="1">
                <a:spLocks noRot="1" noChangeAspect="1" noMove="1" noResize="1" noEditPoints="1" noAdjustHandles="1" noChangeArrowheads="1" noChangeShapeType="1" noTextEdit="1"/>
              </p:cNvSpPr>
              <p:nvPr/>
            </p:nvSpPr>
            <p:spPr>
              <a:xfrm>
                <a:off x="7809783" y="4506619"/>
                <a:ext cx="3390095" cy="430887"/>
              </a:xfrm>
              <a:prstGeom prst="rect">
                <a:avLst/>
              </a:prstGeom>
              <a:blipFill>
                <a:blip r:embed="rId6"/>
                <a:stretch>
                  <a:fillRect/>
                </a:stretch>
              </a:blipFill>
            </p:spPr>
            <p:txBody>
              <a:bodyPr/>
              <a:lstStyle/>
              <a:p>
                <a:r>
                  <a:rPr lang="zh-CN" altLang="en-US">
                    <a:noFill/>
                  </a:rPr>
                  <a:t> </a:t>
                </a:r>
              </a:p>
            </p:txBody>
          </p:sp>
        </mc:Fallback>
      </mc:AlternateContent>
      <p:sp>
        <p:nvSpPr>
          <p:cNvPr id="16" name="右箭头 15"/>
          <p:cNvSpPr/>
          <p:nvPr/>
        </p:nvSpPr>
        <p:spPr>
          <a:xfrm rot="20596927">
            <a:off x="6742667" y="4104897"/>
            <a:ext cx="1410848" cy="298450"/>
          </a:xfrm>
          <a:prstGeom prst="rightArrow">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764365249"/>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978522" y="60512"/>
            <a:ext cx="7758953" cy="677108"/>
          </a:xfrm>
          <a:prstGeom prst="rect">
            <a:avLst/>
          </a:prstGeom>
          <a:noFill/>
        </p:spPr>
        <p:txBody>
          <a:bodyPr wrap="square" rtlCol="0">
            <a:spAutoFit/>
          </a:bodyPr>
          <a:lstStyle/>
          <a:p>
            <a:r>
              <a:rPr lang="zh-CN" altLang="en-US" sz="3800" dirty="0" smtClean="0">
                <a:latin typeface="黑体" panose="02010609060101010101" pitchFamily="49" charset="-122"/>
              </a:rPr>
              <a:t>基于互信息的无监督风格诗歌生成</a:t>
            </a:r>
            <a:endParaRPr lang="x-none" altLang="zh-CN" sz="3800" dirty="0">
              <a:latin typeface="黑体" panose="02010609060101010101" pitchFamily="49" charset="-122"/>
            </a:endParaRPr>
          </a:p>
        </p:txBody>
      </p:sp>
      <p:sp>
        <p:nvSpPr>
          <p:cNvPr id="2" name="文本框 1"/>
          <p:cNvSpPr txBox="1"/>
          <p:nvPr/>
        </p:nvSpPr>
        <p:spPr>
          <a:xfrm>
            <a:off x="1581150" y="1193800"/>
            <a:ext cx="9201150" cy="954107"/>
          </a:xfrm>
          <a:prstGeom prst="rect">
            <a:avLst/>
          </a:prstGeom>
          <a:noFill/>
        </p:spPr>
        <p:txBody>
          <a:bodyPr wrap="square" rtlCol="0">
            <a:spAutoFit/>
          </a:bodyPr>
          <a:lstStyle/>
          <a:p>
            <a:pPr algn="ctr"/>
            <a:r>
              <a:rPr lang="en-US" altLang="zh-CN" sz="2800" dirty="0">
                <a:solidFill>
                  <a:srgbClr val="FF0000"/>
                </a:solidFill>
                <a:latin typeface="Times New Roman" panose="02020603050405020304" pitchFamily="18" charset="0"/>
                <a:cs typeface="Times New Roman" panose="02020603050405020304" pitchFamily="18" charset="0"/>
              </a:rPr>
              <a:t>A</a:t>
            </a:r>
            <a:r>
              <a:rPr lang="en-US" altLang="zh-CN" sz="2800" dirty="0" smtClean="0">
                <a:solidFill>
                  <a:srgbClr val="FF0000"/>
                </a:solidFill>
                <a:latin typeface="Times New Roman" panose="02020603050405020304" pitchFamily="18" charset="0"/>
                <a:cs typeface="Times New Roman" panose="02020603050405020304" pitchFamily="18" charset="0"/>
              </a:rPr>
              <a:t>dd </a:t>
            </a:r>
            <a:r>
              <a:rPr lang="en-US" altLang="zh-CN" sz="2800" dirty="0">
                <a:solidFill>
                  <a:srgbClr val="FF0000"/>
                </a:solidFill>
                <a:latin typeface="Times New Roman" panose="02020603050405020304" pitchFamily="18" charset="0"/>
                <a:cs typeface="Times New Roman" panose="02020603050405020304" pitchFamily="18" charset="0"/>
              </a:rPr>
              <a:t>a regularization </a:t>
            </a:r>
            <a:r>
              <a:rPr lang="en-US" altLang="zh-CN" sz="2800" dirty="0" smtClean="0">
                <a:solidFill>
                  <a:srgbClr val="FF0000"/>
                </a:solidFill>
                <a:latin typeface="Times New Roman" panose="02020603050405020304" pitchFamily="18" charset="0"/>
                <a:cs typeface="Times New Roman" panose="02020603050405020304" pitchFamily="18" charset="0"/>
              </a:rPr>
              <a:t>term to </a:t>
            </a:r>
            <a:r>
              <a:rPr lang="en-US" altLang="zh-CN" sz="2800" dirty="0">
                <a:solidFill>
                  <a:srgbClr val="FF0000"/>
                </a:solidFill>
                <a:latin typeface="Times New Roman" panose="02020603050405020304" pitchFamily="18" charset="0"/>
                <a:cs typeface="Times New Roman" panose="02020603050405020304" pitchFamily="18" charset="0"/>
              </a:rPr>
              <a:t>force a </a:t>
            </a:r>
            <a:r>
              <a:rPr lang="en-US" altLang="zh-CN" sz="2800" dirty="0" smtClean="0">
                <a:solidFill>
                  <a:srgbClr val="FF0000"/>
                </a:solidFill>
                <a:latin typeface="Times New Roman" panose="02020603050405020304" pitchFamily="18" charset="0"/>
                <a:cs typeface="Times New Roman" panose="02020603050405020304" pitchFamily="18" charset="0"/>
              </a:rPr>
              <a:t>strong dependency </a:t>
            </a:r>
            <a:r>
              <a:rPr lang="en-US" altLang="zh-CN" sz="2800" dirty="0">
                <a:solidFill>
                  <a:srgbClr val="FF0000"/>
                </a:solidFill>
                <a:latin typeface="Times New Roman" panose="02020603050405020304" pitchFamily="18" charset="0"/>
                <a:cs typeface="Times New Roman" panose="02020603050405020304" pitchFamily="18" charset="0"/>
              </a:rPr>
              <a:t>relationship </a:t>
            </a:r>
            <a:r>
              <a:rPr lang="en-US" altLang="zh-CN" sz="2800" dirty="0" smtClean="0">
                <a:solidFill>
                  <a:srgbClr val="FF0000"/>
                </a:solidFill>
                <a:latin typeface="Times New Roman" panose="02020603050405020304" pitchFamily="18" charset="0"/>
                <a:cs typeface="Times New Roman" panose="02020603050405020304" pitchFamily="18" charset="0"/>
              </a:rPr>
              <a:t>between the </a:t>
            </a:r>
            <a:r>
              <a:rPr lang="en-US" altLang="zh-CN" sz="2800" dirty="0">
                <a:solidFill>
                  <a:srgbClr val="FF0000"/>
                </a:solidFill>
                <a:latin typeface="Times New Roman" panose="02020603050405020304" pitchFamily="18" charset="0"/>
                <a:cs typeface="Times New Roman" panose="02020603050405020304" pitchFamily="18" charset="0"/>
              </a:rPr>
              <a:t>input style id and generated </a:t>
            </a:r>
            <a:r>
              <a:rPr lang="en-US" altLang="zh-CN" sz="2800" dirty="0" smtClean="0">
                <a:solidFill>
                  <a:srgbClr val="FF0000"/>
                </a:solidFill>
                <a:latin typeface="Times New Roman" panose="02020603050405020304" pitchFamily="18" charset="0"/>
                <a:cs typeface="Times New Roman" panose="02020603050405020304" pitchFamily="18" charset="0"/>
              </a:rPr>
              <a:t>sentence!</a:t>
            </a:r>
            <a:endParaRPr lang="zh-CN" altLang="en-US" sz="2800" dirty="0">
              <a:solidFill>
                <a:srgbClr val="FF0000"/>
              </a:solidFill>
              <a:latin typeface="Times New Roman" panose="02020603050405020304" pitchFamily="18" charset="0"/>
              <a:cs typeface="Times New Roman" panose="02020603050405020304" pitchFamily="18" charset="0"/>
            </a:endParaRPr>
          </a:p>
        </p:txBody>
      </p:sp>
      <p:sp>
        <p:nvSpPr>
          <p:cNvPr id="13" name="内容占位符 2"/>
          <p:cNvSpPr>
            <a:spLocks noGrp="1"/>
          </p:cNvSpPr>
          <p:nvPr>
            <p:ph idx="1"/>
          </p:nvPr>
        </p:nvSpPr>
        <p:spPr>
          <a:xfrm>
            <a:off x="1263650" y="2863849"/>
            <a:ext cx="10515600" cy="1200151"/>
          </a:xfrm>
        </p:spPr>
        <p:txBody>
          <a:bodyPr>
            <a:normAutofit lnSpcReduction="10000"/>
          </a:bodyPr>
          <a:lstStyle/>
          <a:p>
            <a:pPr marL="0" indent="0">
              <a:buNone/>
            </a:pPr>
            <a:r>
              <a:rPr kumimoji="1" lang="en-US" altLang="zh-CN" dirty="0" smtClean="0">
                <a:solidFill>
                  <a:schemeClr val="tx1"/>
                </a:solidFill>
                <a:latin typeface="Times New Roman" panose="02020603050405020304" pitchFamily="18" charset="0"/>
                <a:cs typeface="Times New Roman" panose="02020603050405020304" pitchFamily="18" charset="0"/>
              </a:rPr>
              <a:t>Given two random variables X and Y, the mutual information I(X,Y) measures “the amount of information” obtained about one random variable given another one.</a:t>
            </a:r>
          </a:p>
        </p:txBody>
      </p:sp>
      <p:pic>
        <p:nvPicPr>
          <p:cNvPr id="17" name="图片 16"/>
          <p:cNvPicPr>
            <a:picLocks noChangeAspect="1"/>
          </p:cNvPicPr>
          <p:nvPr/>
        </p:nvPicPr>
        <p:blipFill rotWithShape="1">
          <a:blip r:embed="rId2">
            <a:extLst>
              <a:ext uri="{28A0092B-C50C-407E-A947-70E740481C1C}">
                <a14:useLocalDpi xmlns:a14="http://schemas.microsoft.com/office/drawing/2010/main" val="0"/>
              </a:ext>
            </a:extLst>
          </a:blip>
          <a:srcRect r="12247"/>
          <a:stretch/>
        </p:blipFill>
        <p:spPr>
          <a:xfrm>
            <a:off x="2871787" y="4273093"/>
            <a:ext cx="6619875" cy="1013698"/>
          </a:xfrm>
          <a:prstGeom prst="rect">
            <a:avLst/>
          </a:prstGeom>
        </p:spPr>
      </p:pic>
    </p:spTree>
    <p:extLst>
      <p:ext uri="{BB962C8B-B14F-4D97-AF65-F5344CB8AC3E}">
        <p14:creationId xmlns:p14="http://schemas.microsoft.com/office/powerpoint/2010/main" val="849102079"/>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978522" y="60512"/>
            <a:ext cx="7758953" cy="677108"/>
          </a:xfrm>
          <a:prstGeom prst="rect">
            <a:avLst/>
          </a:prstGeom>
          <a:noFill/>
        </p:spPr>
        <p:txBody>
          <a:bodyPr wrap="square" rtlCol="0">
            <a:spAutoFit/>
          </a:bodyPr>
          <a:lstStyle/>
          <a:p>
            <a:r>
              <a:rPr lang="zh-CN" altLang="en-US" sz="3800" dirty="0" smtClean="0">
                <a:latin typeface="黑体" panose="02010609060101010101" pitchFamily="49" charset="-122"/>
              </a:rPr>
              <a:t>基于互信息的无监督风格诗歌生成</a:t>
            </a:r>
            <a:endParaRPr lang="x-none" altLang="zh-CN" sz="3800" dirty="0">
              <a:latin typeface="黑体" panose="02010609060101010101" pitchFamily="49" charset="-122"/>
            </a:endParaRPr>
          </a:p>
        </p:txBody>
      </p:sp>
      <mc:AlternateContent xmlns:mc="http://schemas.openxmlformats.org/markup-compatibility/2006" xmlns:a14="http://schemas.microsoft.com/office/drawing/2010/main">
        <mc:Choice Requires="a14">
          <p:sp>
            <p:nvSpPr>
              <p:cNvPr id="2" name="文本框 1"/>
              <p:cNvSpPr txBox="1"/>
              <p:nvPr/>
            </p:nvSpPr>
            <p:spPr>
              <a:xfrm>
                <a:off x="2089150" y="1492250"/>
                <a:ext cx="8712200" cy="1131592"/>
              </a:xfrm>
              <a:prstGeom prst="rect">
                <a:avLst/>
              </a:prstGeom>
              <a:noFill/>
            </p:spPr>
            <p:txBody>
              <a:bodyPr wrap="square" rtlCol="0">
                <a:spAutoFit/>
              </a:bodyPr>
              <a:lstStyle/>
              <a:p>
                <a:r>
                  <a:rPr lang="en-US" altLang="zh-CN" sz="2800" dirty="0" smtClean="0">
                    <a:latin typeface="Times New Roman" panose="02020603050405020304" pitchFamily="18" charset="0"/>
                    <a:cs typeface="Times New Roman" panose="02020603050405020304" pitchFamily="18" charset="0"/>
                  </a:rPr>
                  <a:t>Assume </a:t>
                </a:r>
                <a:r>
                  <a:rPr lang="en-US" altLang="zh-CN" sz="2800" dirty="0">
                    <a:latin typeface="Times New Roman" panose="02020603050405020304" pitchFamily="18" charset="0"/>
                    <a:cs typeface="Times New Roman" panose="02020603050405020304" pitchFamily="18" charset="0"/>
                  </a:rPr>
                  <a:t>that </a:t>
                </a:r>
                <a:r>
                  <a:rPr lang="en-US" altLang="zh-CN" sz="2800" dirty="0" smtClean="0">
                    <a:latin typeface="Times New Roman" panose="02020603050405020304" pitchFamily="18" charset="0"/>
                    <a:cs typeface="Times New Roman" panose="02020603050405020304" pitchFamily="18" charset="0"/>
                  </a:rPr>
                  <a:t>the input </a:t>
                </a:r>
                <a:r>
                  <a:rPr lang="en-US" altLang="zh-CN" sz="2800" dirty="0">
                    <a:latin typeface="Times New Roman" panose="02020603050405020304" pitchFamily="18" charset="0"/>
                    <a:cs typeface="Times New Roman" panose="02020603050405020304" pitchFamily="18" charset="0"/>
                  </a:rPr>
                  <a:t>style id is a uniformly distributed </a:t>
                </a:r>
                <a:r>
                  <a:rPr lang="en-US" altLang="zh-CN" sz="2800" dirty="0" smtClean="0">
                    <a:latin typeface="Times New Roman" panose="02020603050405020304" pitchFamily="18" charset="0"/>
                    <a:cs typeface="Times New Roman" panose="02020603050405020304" pitchFamily="18" charset="0"/>
                  </a:rPr>
                  <a:t>random variable </a:t>
                </a:r>
                <a14:m>
                  <m:oMath xmlns:m="http://schemas.openxmlformats.org/officeDocument/2006/math">
                    <m:r>
                      <a:rPr lang="en-US" altLang="zh-CN" sz="2800" b="0" i="1" smtClean="0">
                        <a:latin typeface="Cambria Math" panose="02040503050406030204" pitchFamily="18" charset="0"/>
                      </a:rPr>
                      <m:t>𝑆𝑡𝑦</m:t>
                    </m:r>
                  </m:oMath>
                </a14:m>
                <a:r>
                  <a:rPr lang="en-US" altLang="zh-CN" sz="2800" dirty="0" smtClean="0">
                    <a:latin typeface="Times New Roman" panose="02020603050405020304" pitchFamily="18" charset="0"/>
                    <a:cs typeface="Times New Roman" panose="02020603050405020304" pitchFamily="18" charset="0"/>
                  </a:rPr>
                  <a:t> and </a:t>
                </a:r>
                <a14:m>
                  <m:oMath xmlns:m="http://schemas.openxmlformats.org/officeDocument/2006/math">
                    <m:func>
                      <m:funcPr>
                        <m:ctrlPr>
                          <a:rPr lang="en-US" altLang="zh-CN" sz="2800" b="0" i="1" smtClean="0">
                            <a:latin typeface="Cambria Math" panose="02040503050406030204" pitchFamily="18" charset="0"/>
                          </a:rPr>
                        </m:ctrlPr>
                      </m:funcPr>
                      <m:fName>
                        <m:r>
                          <m:rPr>
                            <m:sty m:val="p"/>
                          </m:rPr>
                          <a:rPr lang="en-US" altLang="zh-CN" sz="2800" b="0" i="0" smtClean="0">
                            <a:latin typeface="Cambria Math" panose="02040503050406030204" pitchFamily="18" charset="0"/>
                          </a:rPr>
                          <m:t>Pr</m:t>
                        </m:r>
                      </m:fName>
                      <m:e>
                        <m:d>
                          <m:dPr>
                            <m:ctrlPr>
                              <a:rPr lang="en-US" altLang="zh-CN" sz="2800" b="0" i="1" smtClean="0">
                                <a:latin typeface="Cambria Math" panose="02040503050406030204" pitchFamily="18" charset="0"/>
                              </a:rPr>
                            </m:ctrlPr>
                          </m:dPr>
                          <m:e>
                            <m:r>
                              <a:rPr lang="en-US" altLang="zh-CN" sz="2800" b="0" i="1" smtClean="0">
                                <a:latin typeface="Cambria Math" panose="02040503050406030204" pitchFamily="18" charset="0"/>
                              </a:rPr>
                              <m:t>𝑆𝑡𝑦</m:t>
                            </m:r>
                          </m:e>
                        </m:d>
                      </m:e>
                    </m:func>
                    <m:r>
                      <a:rPr lang="en-US" altLang="zh-CN" sz="2800" b="0" i="1" smtClean="0">
                        <a:latin typeface="Cambria Math" panose="02040503050406030204" pitchFamily="18" charset="0"/>
                      </a:rPr>
                      <m:t>=</m:t>
                    </m:r>
                    <m:f>
                      <m:fPr>
                        <m:ctrlPr>
                          <a:rPr lang="en-US" altLang="zh-CN" sz="2800" b="0" i="1" smtClean="0">
                            <a:latin typeface="Cambria Math" panose="02040503050406030204" pitchFamily="18" charset="0"/>
                          </a:rPr>
                        </m:ctrlPr>
                      </m:fPr>
                      <m:num>
                        <m:r>
                          <a:rPr lang="en-US" altLang="zh-CN" sz="2800" b="0" i="1" smtClean="0">
                            <a:latin typeface="Cambria Math" panose="02040503050406030204" pitchFamily="18" charset="0"/>
                          </a:rPr>
                          <m:t>1</m:t>
                        </m:r>
                      </m:num>
                      <m:den>
                        <m:r>
                          <a:rPr lang="en-US" altLang="zh-CN" sz="2800" b="0" i="1" smtClean="0">
                            <a:latin typeface="Cambria Math" panose="02040503050406030204" pitchFamily="18" charset="0"/>
                          </a:rPr>
                          <m:t>𝐾</m:t>
                        </m:r>
                      </m:den>
                    </m:f>
                    <m:r>
                      <a:rPr lang="en-US" altLang="zh-CN" sz="2800" b="0" i="1" smtClean="0">
                        <a:latin typeface="Cambria Math" panose="02040503050406030204" pitchFamily="18" charset="0"/>
                      </a:rPr>
                      <m:t>, </m:t>
                    </m:r>
                    <m:r>
                      <a:rPr lang="en-US" altLang="zh-CN" sz="2800" b="0" i="1" smtClean="0">
                        <a:latin typeface="Cambria Math" panose="02040503050406030204" pitchFamily="18" charset="0"/>
                      </a:rPr>
                      <m:t>𝑘</m:t>
                    </m:r>
                    <m:r>
                      <a:rPr lang="en-US" altLang="zh-CN" sz="2800" b="0" i="1" smtClean="0">
                        <a:latin typeface="Cambria Math" panose="02040503050406030204" pitchFamily="18" charset="0"/>
                      </a:rPr>
                      <m:t>=1,2,…,</m:t>
                    </m:r>
                    <m:r>
                      <a:rPr lang="en-US" altLang="zh-CN" sz="2800" b="0" i="1" smtClean="0">
                        <a:latin typeface="Cambria Math" panose="02040503050406030204" pitchFamily="18" charset="0"/>
                      </a:rPr>
                      <m:t>𝐾</m:t>
                    </m:r>
                  </m:oMath>
                </a14:m>
                <a:endParaRPr lang="zh-CN" altLang="en-US" sz="2800" dirty="0">
                  <a:latin typeface="Times New Roman" panose="02020603050405020304" pitchFamily="18" charset="0"/>
                  <a:cs typeface="Times New Roman" panose="02020603050405020304" pitchFamily="18" charset="0"/>
                </a:endParaRPr>
              </a:p>
            </p:txBody>
          </p:sp>
        </mc:Choice>
        <mc:Fallback xmlns="">
          <p:sp>
            <p:nvSpPr>
              <p:cNvPr id="2" name="文本框 1"/>
              <p:cNvSpPr txBox="1">
                <a:spLocks noRot="1" noChangeAspect="1" noMove="1" noResize="1" noEditPoints="1" noAdjustHandles="1" noChangeArrowheads="1" noChangeShapeType="1" noTextEdit="1"/>
              </p:cNvSpPr>
              <p:nvPr/>
            </p:nvSpPr>
            <p:spPr>
              <a:xfrm>
                <a:off x="2089150" y="1492250"/>
                <a:ext cx="8712200" cy="1131592"/>
              </a:xfrm>
              <a:prstGeom prst="rect">
                <a:avLst/>
              </a:prstGeom>
              <a:blipFill>
                <a:blip r:embed="rId2"/>
                <a:stretch>
                  <a:fillRect l="-1470" t="-5946" b="-648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文本框 2"/>
              <p:cNvSpPr txBox="1"/>
              <p:nvPr/>
            </p:nvSpPr>
            <p:spPr>
              <a:xfrm>
                <a:off x="2006600" y="3276600"/>
                <a:ext cx="9321800" cy="1384995"/>
              </a:xfrm>
              <a:prstGeom prst="rect">
                <a:avLst/>
              </a:prstGeom>
              <a:noFill/>
            </p:spPr>
            <p:txBody>
              <a:bodyPr wrap="square" rtlCol="0">
                <a:spAutoFit/>
              </a:bodyPr>
              <a:lstStyle/>
              <a:p>
                <a:r>
                  <a:rPr lang="en-US" altLang="zh-CN" sz="2800" dirty="0" smtClean="0">
                    <a:latin typeface="Times New Roman" panose="02020603050405020304" pitchFamily="18" charset="0"/>
                    <a:cs typeface="Times New Roman" panose="02020603050405020304" pitchFamily="18" charset="0"/>
                  </a:rPr>
                  <a:t>Maximize </a:t>
                </a:r>
                <a:r>
                  <a:rPr lang="en-US" altLang="zh-CN" sz="2800" dirty="0">
                    <a:latin typeface="Times New Roman" panose="02020603050405020304" pitchFamily="18" charset="0"/>
                    <a:cs typeface="Times New Roman" panose="02020603050405020304" pitchFamily="18" charset="0"/>
                  </a:rPr>
                  <a:t>the mutual </a:t>
                </a:r>
                <a:r>
                  <a:rPr lang="en-US" altLang="zh-CN" sz="2800" dirty="0" smtClean="0">
                    <a:latin typeface="Times New Roman" panose="02020603050405020304" pitchFamily="18" charset="0"/>
                    <a:cs typeface="Times New Roman" panose="02020603050405020304" pitchFamily="18" charset="0"/>
                  </a:rPr>
                  <a:t>information between </a:t>
                </a:r>
              </a:p>
              <a:p>
                <a:r>
                  <a:rPr lang="en-US" altLang="zh-CN" sz="2800" dirty="0" smtClean="0">
                    <a:solidFill>
                      <a:srgbClr val="FF0000"/>
                    </a:solidFill>
                    <a:latin typeface="Times New Roman" panose="02020603050405020304" pitchFamily="18" charset="0"/>
                    <a:cs typeface="Times New Roman" panose="02020603050405020304" pitchFamily="18" charset="0"/>
                  </a:rPr>
                  <a:t>the </a:t>
                </a:r>
                <a:r>
                  <a:rPr lang="en-US" altLang="zh-CN" sz="2800" dirty="0">
                    <a:solidFill>
                      <a:srgbClr val="FF0000"/>
                    </a:solidFill>
                    <a:latin typeface="Times New Roman" panose="02020603050405020304" pitchFamily="18" charset="0"/>
                    <a:cs typeface="Times New Roman" panose="02020603050405020304" pitchFamily="18" charset="0"/>
                  </a:rPr>
                  <a:t>style distribution </a:t>
                </a:r>
                <a14:m>
                  <m:oMath xmlns:m="http://schemas.openxmlformats.org/officeDocument/2006/math">
                    <m:func>
                      <m:funcPr>
                        <m:ctrlPr>
                          <a:rPr lang="en-US" altLang="zh-CN" sz="2800" i="1">
                            <a:solidFill>
                              <a:srgbClr val="FF0000"/>
                            </a:solidFill>
                            <a:latin typeface="Cambria Math" panose="02040503050406030204" pitchFamily="18" charset="0"/>
                          </a:rPr>
                        </m:ctrlPr>
                      </m:funcPr>
                      <m:fName>
                        <m:r>
                          <m:rPr>
                            <m:sty m:val="p"/>
                          </m:rPr>
                          <a:rPr lang="en-US" altLang="zh-CN" sz="2800">
                            <a:solidFill>
                              <a:srgbClr val="FF0000"/>
                            </a:solidFill>
                            <a:latin typeface="Cambria Math" panose="02040503050406030204" pitchFamily="18" charset="0"/>
                          </a:rPr>
                          <m:t>Pr</m:t>
                        </m:r>
                      </m:fName>
                      <m:e>
                        <m:d>
                          <m:dPr>
                            <m:ctrlPr>
                              <a:rPr lang="en-US" altLang="zh-CN" sz="2800" i="1">
                                <a:solidFill>
                                  <a:srgbClr val="FF0000"/>
                                </a:solidFill>
                                <a:latin typeface="Cambria Math" panose="02040503050406030204" pitchFamily="18" charset="0"/>
                              </a:rPr>
                            </m:ctrlPr>
                          </m:dPr>
                          <m:e>
                            <m:r>
                              <a:rPr lang="en-US" altLang="zh-CN" sz="2800" i="1">
                                <a:solidFill>
                                  <a:srgbClr val="FF0000"/>
                                </a:solidFill>
                                <a:latin typeface="Cambria Math" panose="02040503050406030204" pitchFamily="18" charset="0"/>
                              </a:rPr>
                              <m:t>𝑆𝑡𝑦</m:t>
                            </m:r>
                          </m:e>
                        </m:d>
                      </m:e>
                    </m:func>
                  </m:oMath>
                </a14:m>
                <a:r>
                  <a:rPr lang="en-US" altLang="zh-CN" sz="2800" dirty="0" smtClean="0">
                    <a:latin typeface="Times New Roman" panose="02020603050405020304" pitchFamily="18" charset="0"/>
                    <a:cs typeface="Times New Roman" panose="02020603050405020304" pitchFamily="18" charset="0"/>
                  </a:rPr>
                  <a:t> and </a:t>
                </a:r>
                <a:r>
                  <a:rPr lang="en-US" altLang="zh-CN" sz="2800" dirty="0" smtClean="0">
                    <a:solidFill>
                      <a:srgbClr val="FF0000"/>
                    </a:solidFill>
                    <a:latin typeface="Times New Roman" panose="02020603050405020304" pitchFamily="18" charset="0"/>
                    <a:cs typeface="Times New Roman" panose="02020603050405020304" pitchFamily="18" charset="0"/>
                  </a:rPr>
                  <a:t>the generated sentence distribution </a:t>
                </a:r>
                <a14:m>
                  <m:oMath xmlns:m="http://schemas.openxmlformats.org/officeDocument/2006/math">
                    <m:func>
                      <m:funcPr>
                        <m:ctrlPr>
                          <a:rPr lang="en-US" altLang="zh-CN" sz="2800" i="1">
                            <a:solidFill>
                              <a:srgbClr val="FF0000"/>
                            </a:solidFill>
                            <a:latin typeface="Cambria Math" panose="02040503050406030204" pitchFamily="18" charset="0"/>
                          </a:rPr>
                        </m:ctrlPr>
                      </m:funcPr>
                      <m:fName>
                        <m:r>
                          <m:rPr>
                            <m:sty m:val="p"/>
                          </m:rPr>
                          <a:rPr lang="en-US" altLang="zh-CN" sz="2800">
                            <a:solidFill>
                              <a:srgbClr val="FF0000"/>
                            </a:solidFill>
                            <a:latin typeface="Cambria Math" panose="02040503050406030204" pitchFamily="18" charset="0"/>
                          </a:rPr>
                          <m:t>Pr</m:t>
                        </m:r>
                      </m:fName>
                      <m:e>
                        <m:d>
                          <m:dPr>
                            <m:ctrlPr>
                              <a:rPr lang="en-US" altLang="zh-CN" sz="2800" i="1">
                                <a:solidFill>
                                  <a:srgbClr val="FF0000"/>
                                </a:solidFill>
                                <a:latin typeface="Cambria Math" panose="02040503050406030204" pitchFamily="18" charset="0"/>
                              </a:rPr>
                            </m:ctrlPr>
                          </m:dPr>
                          <m:e>
                            <m:r>
                              <a:rPr lang="en-US" altLang="zh-CN" sz="2800" b="0" i="1" smtClean="0">
                                <a:solidFill>
                                  <a:srgbClr val="FF0000"/>
                                </a:solidFill>
                                <a:latin typeface="Cambria Math" panose="02040503050406030204" pitchFamily="18" charset="0"/>
                              </a:rPr>
                              <m:t>𝑋</m:t>
                            </m:r>
                            <m:r>
                              <a:rPr lang="en-US" altLang="zh-CN" sz="2800" b="0" i="1" smtClean="0">
                                <a:solidFill>
                                  <a:srgbClr val="FF0000"/>
                                </a:solidFill>
                                <a:latin typeface="Cambria Math" panose="02040503050406030204" pitchFamily="18" charset="0"/>
                              </a:rPr>
                              <m:t>;</m:t>
                            </m:r>
                            <m:r>
                              <a:rPr lang="en-US" altLang="zh-CN" sz="2800" b="0" i="1" smtClean="0">
                                <a:solidFill>
                                  <a:srgbClr val="FF0000"/>
                                </a:solidFill>
                                <a:latin typeface="Cambria Math" panose="02040503050406030204" pitchFamily="18" charset="0"/>
                              </a:rPr>
                              <m:t>𝑌</m:t>
                            </m:r>
                          </m:e>
                        </m:d>
                      </m:e>
                    </m:func>
                  </m:oMath>
                </a14:m>
                <a:r>
                  <a:rPr lang="en-US" altLang="zh-CN" sz="2800" dirty="0" smtClean="0">
                    <a:latin typeface="Times New Roman" panose="02020603050405020304" pitchFamily="18" charset="0"/>
                    <a:cs typeface="Times New Roman" panose="02020603050405020304" pitchFamily="18" charset="0"/>
                  </a:rPr>
                  <a:t>given </a:t>
                </a:r>
                <a:r>
                  <a:rPr lang="en-US" altLang="zh-CN" sz="2800" dirty="0">
                    <a:latin typeface="Times New Roman" panose="02020603050405020304" pitchFamily="18" charset="0"/>
                    <a:cs typeface="Times New Roman" panose="02020603050405020304" pitchFamily="18" charset="0"/>
                  </a:rPr>
                  <a:t>input sentence </a:t>
                </a:r>
                <a:r>
                  <a:rPr lang="en-US" altLang="zh-CN" sz="2800" dirty="0" smtClean="0">
                    <a:latin typeface="Times New Roman" panose="02020603050405020304" pitchFamily="18" charset="0"/>
                    <a:cs typeface="Times New Roman" panose="02020603050405020304" pitchFamily="18" charset="0"/>
                  </a:rPr>
                  <a:t>X.</a:t>
                </a:r>
                <a:endParaRPr lang="zh-CN" altLang="en-US" sz="2800" dirty="0">
                  <a:latin typeface="Times New Roman" panose="02020603050405020304" pitchFamily="18" charset="0"/>
                  <a:cs typeface="Times New Roman" panose="02020603050405020304" pitchFamily="18" charset="0"/>
                </a:endParaRPr>
              </a:p>
            </p:txBody>
          </p:sp>
        </mc:Choice>
        <mc:Fallback xmlns="">
          <p:sp>
            <p:nvSpPr>
              <p:cNvPr id="3" name="文本框 2"/>
              <p:cNvSpPr txBox="1">
                <a:spLocks noRot="1" noChangeAspect="1" noMove="1" noResize="1" noEditPoints="1" noAdjustHandles="1" noChangeArrowheads="1" noChangeShapeType="1" noTextEdit="1"/>
              </p:cNvSpPr>
              <p:nvPr/>
            </p:nvSpPr>
            <p:spPr>
              <a:xfrm>
                <a:off x="2006600" y="3276600"/>
                <a:ext cx="9321800" cy="1384995"/>
              </a:xfrm>
              <a:prstGeom prst="rect">
                <a:avLst/>
              </a:prstGeom>
              <a:blipFill>
                <a:blip r:embed="rId3"/>
                <a:stretch>
                  <a:fillRect l="-1308" t="-4846" b="-1101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945891626"/>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978522" y="60512"/>
            <a:ext cx="7758953" cy="677108"/>
          </a:xfrm>
          <a:prstGeom prst="rect">
            <a:avLst/>
          </a:prstGeom>
          <a:noFill/>
        </p:spPr>
        <p:txBody>
          <a:bodyPr wrap="square" rtlCol="0">
            <a:spAutoFit/>
          </a:bodyPr>
          <a:lstStyle/>
          <a:p>
            <a:r>
              <a:rPr lang="zh-CN" altLang="en-US" sz="3800" dirty="0" smtClean="0">
                <a:latin typeface="黑体" panose="02010609060101010101" pitchFamily="49" charset="-122"/>
              </a:rPr>
              <a:t>基于互信息的无监督风格诗歌生成</a:t>
            </a:r>
            <a:endParaRPr lang="x-none" altLang="zh-CN" sz="3800" dirty="0">
              <a:latin typeface="黑体" panose="02010609060101010101" pitchFamily="49" charset="-122"/>
            </a:endParaRPr>
          </a:p>
        </p:txBody>
      </p:sp>
      <p:pic>
        <p:nvPicPr>
          <p:cNvPr id="2" name="图片 1"/>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235412" y="1562402"/>
            <a:ext cx="5650544" cy="4246042"/>
          </a:xfrm>
          <a:prstGeom prst="rect">
            <a:avLst/>
          </a:prstGeom>
        </p:spPr>
      </p:pic>
      <p:sp>
        <p:nvSpPr>
          <p:cNvPr id="5" name="矩形 4"/>
          <p:cNvSpPr/>
          <p:nvPr/>
        </p:nvSpPr>
        <p:spPr>
          <a:xfrm>
            <a:off x="1394520" y="5318748"/>
            <a:ext cx="1482030" cy="346470"/>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b="1" dirty="0"/>
          </a:p>
        </p:txBody>
      </p:sp>
    </p:spTree>
    <p:extLst>
      <p:ext uri="{BB962C8B-B14F-4D97-AF65-F5344CB8AC3E}">
        <p14:creationId xmlns:p14="http://schemas.microsoft.com/office/powerpoint/2010/main" val="3874922242"/>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978522" y="60512"/>
            <a:ext cx="7758953" cy="677108"/>
          </a:xfrm>
          <a:prstGeom prst="rect">
            <a:avLst/>
          </a:prstGeom>
          <a:noFill/>
        </p:spPr>
        <p:txBody>
          <a:bodyPr wrap="square" rtlCol="0">
            <a:spAutoFit/>
          </a:bodyPr>
          <a:lstStyle/>
          <a:p>
            <a:r>
              <a:rPr lang="zh-CN" altLang="en-US" sz="3800" dirty="0" smtClean="0">
                <a:latin typeface="黑体" panose="02010609060101010101" pitchFamily="49" charset="-122"/>
              </a:rPr>
              <a:t>基于互信息的无监督风格诗歌生成</a:t>
            </a:r>
            <a:endParaRPr lang="x-none" altLang="zh-CN" sz="3800" dirty="0">
              <a:latin typeface="黑体" panose="02010609060101010101" pitchFamily="49" charset="-122"/>
            </a:endParaRPr>
          </a:p>
        </p:txBody>
      </p:sp>
      <p:pic>
        <p:nvPicPr>
          <p:cNvPr id="2" name="图片 1"/>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235412" y="1562402"/>
            <a:ext cx="5650544" cy="4246042"/>
          </a:xfrm>
          <a:prstGeom prst="rect">
            <a:avLst/>
          </a:prstGeom>
        </p:spPr>
      </p:pic>
      <p:sp>
        <p:nvSpPr>
          <p:cNvPr id="5" name="矩形 4"/>
          <p:cNvSpPr/>
          <p:nvPr/>
        </p:nvSpPr>
        <p:spPr>
          <a:xfrm>
            <a:off x="1394520" y="5318748"/>
            <a:ext cx="1482030" cy="346470"/>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b="1" dirty="0"/>
          </a:p>
        </p:txBody>
      </p:sp>
      <p:pic>
        <p:nvPicPr>
          <p:cNvPr id="3" name="图片 2"/>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6570285" y="998916"/>
            <a:ext cx="5196266" cy="2837715"/>
          </a:xfrm>
          <a:prstGeom prst="rect">
            <a:avLst/>
          </a:prstGeom>
        </p:spPr>
      </p:pic>
      <p:pic>
        <p:nvPicPr>
          <p:cNvPr id="6" name="图片 5"/>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6411534" y="3757212"/>
            <a:ext cx="4885116" cy="2937352"/>
          </a:xfrm>
          <a:prstGeom prst="rect">
            <a:avLst/>
          </a:prstGeom>
        </p:spPr>
      </p:pic>
      <p:cxnSp>
        <p:nvCxnSpPr>
          <p:cNvPr id="8" name="直接箭头连接符 7"/>
          <p:cNvCxnSpPr>
            <a:stCxn id="5" idx="3"/>
            <a:endCxn id="3" idx="1"/>
          </p:cNvCxnSpPr>
          <p:nvPr/>
        </p:nvCxnSpPr>
        <p:spPr>
          <a:xfrm flipV="1">
            <a:off x="2876550" y="2417774"/>
            <a:ext cx="3693735" cy="3074209"/>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矩形 10"/>
          <p:cNvSpPr/>
          <p:nvPr/>
        </p:nvSpPr>
        <p:spPr>
          <a:xfrm>
            <a:off x="4357727" y="3572546"/>
            <a:ext cx="2531527" cy="369332"/>
          </a:xfrm>
          <a:prstGeom prst="rect">
            <a:avLst/>
          </a:prstGeom>
        </p:spPr>
        <p:txBody>
          <a:bodyPr wrap="none">
            <a:spAutoFit/>
          </a:bodyPr>
          <a:lstStyle/>
          <a:p>
            <a:r>
              <a:rPr kumimoji="1" lang="en-US" altLang="zh-CN" dirty="0" err="1">
                <a:solidFill>
                  <a:srgbClr val="FF0000"/>
                </a:solidFill>
                <a:latin typeface="Times New Roman" panose="02020603050405020304" pitchFamily="18" charset="0"/>
                <a:cs typeface="Times New Roman" panose="02020603050405020304" pitchFamily="18" charset="0"/>
              </a:rPr>
              <a:t>Variational</a:t>
            </a:r>
            <a:r>
              <a:rPr kumimoji="1" lang="en-US" altLang="zh-CN" dirty="0">
                <a:solidFill>
                  <a:srgbClr val="FF0000"/>
                </a:solidFill>
                <a:latin typeface="Times New Roman" panose="02020603050405020304" pitchFamily="18" charset="0"/>
                <a:cs typeface="Times New Roman" panose="02020603050405020304" pitchFamily="18" charset="0"/>
              </a:rPr>
              <a:t> Lower Bound</a:t>
            </a:r>
            <a:endParaRPr lang="zh-CN" altLang="en-US"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95032458"/>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978522" y="60512"/>
            <a:ext cx="7758953" cy="677108"/>
          </a:xfrm>
          <a:prstGeom prst="rect">
            <a:avLst/>
          </a:prstGeom>
          <a:noFill/>
        </p:spPr>
        <p:txBody>
          <a:bodyPr wrap="square" rtlCol="0">
            <a:spAutoFit/>
          </a:bodyPr>
          <a:lstStyle/>
          <a:p>
            <a:r>
              <a:rPr lang="zh-CN" altLang="en-US" sz="3800" dirty="0" smtClean="0">
                <a:latin typeface="黑体" panose="02010609060101010101" pitchFamily="49" charset="-122"/>
              </a:rPr>
              <a:t>基于互信息的无监督风格诗歌生成</a:t>
            </a:r>
            <a:endParaRPr lang="x-none" altLang="zh-CN" sz="3800" dirty="0">
              <a:latin typeface="黑体" panose="02010609060101010101" pitchFamily="49" charset="-122"/>
            </a:endParaRPr>
          </a:p>
        </p:txBody>
      </p:sp>
      <p:pic>
        <p:nvPicPr>
          <p:cNvPr id="2" name="图片 1"/>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235412" y="1562402"/>
            <a:ext cx="5650544" cy="4246042"/>
          </a:xfrm>
          <a:prstGeom prst="rect">
            <a:avLst/>
          </a:prstGeom>
        </p:spPr>
      </p:pic>
      <p:sp>
        <p:nvSpPr>
          <p:cNvPr id="5" name="矩形 4"/>
          <p:cNvSpPr/>
          <p:nvPr/>
        </p:nvSpPr>
        <p:spPr>
          <a:xfrm>
            <a:off x="1394520" y="5318748"/>
            <a:ext cx="1482030" cy="346470"/>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b="1" dirty="0"/>
          </a:p>
        </p:txBody>
      </p:sp>
      <p:pic>
        <p:nvPicPr>
          <p:cNvPr id="3" name="图片 2"/>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6570285" y="998916"/>
            <a:ext cx="5196266" cy="2837715"/>
          </a:xfrm>
          <a:prstGeom prst="rect">
            <a:avLst/>
          </a:prstGeom>
        </p:spPr>
      </p:pic>
      <p:pic>
        <p:nvPicPr>
          <p:cNvPr id="6" name="图片 5"/>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6411534" y="3757212"/>
            <a:ext cx="4885116" cy="2937352"/>
          </a:xfrm>
          <a:prstGeom prst="rect">
            <a:avLst/>
          </a:prstGeom>
        </p:spPr>
      </p:pic>
      <p:cxnSp>
        <p:nvCxnSpPr>
          <p:cNvPr id="8" name="直接箭头连接符 7"/>
          <p:cNvCxnSpPr>
            <a:stCxn id="5" idx="3"/>
            <a:endCxn id="3" idx="1"/>
          </p:cNvCxnSpPr>
          <p:nvPr/>
        </p:nvCxnSpPr>
        <p:spPr>
          <a:xfrm flipV="1">
            <a:off x="2876550" y="2417774"/>
            <a:ext cx="3693735" cy="3074209"/>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矩形 10"/>
          <p:cNvSpPr/>
          <p:nvPr/>
        </p:nvSpPr>
        <p:spPr>
          <a:xfrm>
            <a:off x="4357727" y="3572546"/>
            <a:ext cx="2531527" cy="369332"/>
          </a:xfrm>
          <a:prstGeom prst="rect">
            <a:avLst/>
          </a:prstGeom>
        </p:spPr>
        <p:txBody>
          <a:bodyPr wrap="none">
            <a:spAutoFit/>
          </a:bodyPr>
          <a:lstStyle/>
          <a:p>
            <a:r>
              <a:rPr kumimoji="1" lang="en-US" altLang="zh-CN" dirty="0" err="1">
                <a:solidFill>
                  <a:srgbClr val="FF0000"/>
                </a:solidFill>
                <a:latin typeface="Times New Roman" panose="02020603050405020304" pitchFamily="18" charset="0"/>
                <a:cs typeface="Times New Roman" panose="02020603050405020304" pitchFamily="18" charset="0"/>
              </a:rPr>
              <a:t>Variational</a:t>
            </a:r>
            <a:r>
              <a:rPr kumimoji="1" lang="en-US" altLang="zh-CN" dirty="0">
                <a:solidFill>
                  <a:srgbClr val="FF0000"/>
                </a:solidFill>
                <a:latin typeface="Times New Roman" panose="02020603050405020304" pitchFamily="18" charset="0"/>
                <a:cs typeface="Times New Roman" panose="02020603050405020304" pitchFamily="18" charset="0"/>
              </a:rPr>
              <a:t> Lower Bound</a:t>
            </a:r>
            <a:endParaRPr lang="zh-CN" altLang="en-US" dirty="0">
              <a:solidFill>
                <a:srgbClr val="FF0000"/>
              </a:solidFill>
              <a:latin typeface="Times New Roman" panose="02020603050405020304" pitchFamily="18" charset="0"/>
              <a:cs typeface="Times New Roman" panose="02020603050405020304" pitchFamily="18" charset="0"/>
            </a:endParaRPr>
          </a:p>
        </p:txBody>
      </p:sp>
      <p:sp>
        <p:nvSpPr>
          <p:cNvPr id="9" name="矩形 8"/>
          <p:cNvSpPr/>
          <p:nvPr/>
        </p:nvSpPr>
        <p:spPr>
          <a:xfrm>
            <a:off x="6498847" y="5920565"/>
            <a:ext cx="4686454" cy="834404"/>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b="1" dirty="0"/>
          </a:p>
        </p:txBody>
      </p:sp>
    </p:spTree>
    <p:extLst>
      <p:ext uri="{BB962C8B-B14F-4D97-AF65-F5344CB8AC3E}">
        <p14:creationId xmlns:p14="http://schemas.microsoft.com/office/powerpoint/2010/main" val="682247288"/>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978522" y="60512"/>
            <a:ext cx="7758953" cy="677108"/>
          </a:xfrm>
          <a:prstGeom prst="rect">
            <a:avLst/>
          </a:prstGeom>
          <a:noFill/>
        </p:spPr>
        <p:txBody>
          <a:bodyPr wrap="square" rtlCol="0">
            <a:spAutoFit/>
          </a:bodyPr>
          <a:lstStyle/>
          <a:p>
            <a:r>
              <a:rPr lang="zh-CN" altLang="en-US" sz="3800" dirty="0" smtClean="0">
                <a:latin typeface="黑体" panose="02010609060101010101" pitchFamily="49" charset="-122"/>
              </a:rPr>
              <a:t>基于互信息的无监督风格诗歌生成</a:t>
            </a:r>
            <a:endParaRPr lang="x-none" altLang="zh-CN" sz="3800" dirty="0">
              <a:latin typeface="黑体" panose="02010609060101010101" pitchFamily="49" charset="-122"/>
            </a:endParaRPr>
          </a:p>
        </p:txBody>
      </p:sp>
      <p:pic>
        <p:nvPicPr>
          <p:cNvPr id="3" name="图片 2"/>
          <p:cNvPicPr>
            <a:picLocks noChangeAspect="1"/>
          </p:cNvPicPr>
          <p:nvPr/>
        </p:nvPicPr>
        <p:blipFill rotWithShape="1">
          <a:blip r:embed="rId2" cstate="hqprint">
            <a:extLst>
              <a:ext uri="{28A0092B-C50C-407E-A947-70E740481C1C}">
                <a14:useLocalDpi xmlns:a14="http://schemas.microsoft.com/office/drawing/2010/main" val="0"/>
              </a:ext>
            </a:extLst>
          </a:blip>
          <a:srcRect l="10049" t="73137"/>
          <a:stretch/>
        </p:blipFill>
        <p:spPr>
          <a:xfrm>
            <a:off x="2978522" y="1307756"/>
            <a:ext cx="4679951" cy="840376"/>
          </a:xfrm>
          <a:prstGeom prst="rect">
            <a:avLst/>
          </a:prstGeom>
        </p:spPr>
      </p:pic>
      <p:sp>
        <p:nvSpPr>
          <p:cNvPr id="2" name="矩形 1"/>
          <p:cNvSpPr/>
          <p:nvPr/>
        </p:nvSpPr>
        <p:spPr>
          <a:xfrm>
            <a:off x="900090" y="1466334"/>
            <a:ext cx="1636987" cy="523220"/>
          </a:xfrm>
          <a:prstGeom prst="rect">
            <a:avLst/>
          </a:prstGeom>
        </p:spPr>
        <p:txBody>
          <a:bodyPr wrap="none">
            <a:spAutoFit/>
          </a:bodyPr>
          <a:lstStyle/>
          <a:p>
            <a:r>
              <a:rPr lang="en-US" altLang="zh-CN" sz="2800" dirty="0">
                <a:latin typeface="Times New Roman" panose="02020603050405020304" pitchFamily="18" charset="0"/>
                <a:cs typeface="Times New Roman" panose="02020603050405020304" pitchFamily="18" charset="0"/>
              </a:rPr>
              <a:t>Maximize</a:t>
            </a:r>
            <a:endParaRPr lang="zh-CN" altLang="en-US" sz="2800" dirty="0"/>
          </a:p>
        </p:txBody>
      </p:sp>
      <p:cxnSp>
        <p:nvCxnSpPr>
          <p:cNvPr id="5" name="直接箭头连接符 4"/>
          <p:cNvCxnSpPr/>
          <p:nvPr/>
        </p:nvCxnSpPr>
        <p:spPr>
          <a:xfrm>
            <a:off x="6127750" y="1897884"/>
            <a:ext cx="0" cy="66751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7" name="图片 6"/>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4253806" y="2565400"/>
            <a:ext cx="4027287" cy="774192"/>
          </a:xfrm>
          <a:prstGeom prst="rect">
            <a:avLst/>
          </a:prstGeom>
        </p:spPr>
      </p:pic>
    </p:spTree>
    <p:extLst>
      <p:ext uri="{BB962C8B-B14F-4D97-AF65-F5344CB8AC3E}">
        <p14:creationId xmlns:p14="http://schemas.microsoft.com/office/powerpoint/2010/main" val="1579999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978522" y="60512"/>
            <a:ext cx="7758953" cy="677108"/>
          </a:xfrm>
          <a:prstGeom prst="rect">
            <a:avLst/>
          </a:prstGeom>
          <a:noFill/>
        </p:spPr>
        <p:txBody>
          <a:bodyPr wrap="square" rtlCol="0">
            <a:spAutoFit/>
          </a:bodyPr>
          <a:lstStyle/>
          <a:p>
            <a:r>
              <a:rPr lang="zh-CN" altLang="en-US" sz="3800" dirty="0">
                <a:latin typeface="黑体" panose="02010609060101010101" pitchFamily="49" charset="-122"/>
              </a:rPr>
              <a:t>任务背景及</a:t>
            </a:r>
            <a:r>
              <a:rPr lang="x-none" altLang="zh-CN" sz="3800" dirty="0">
                <a:latin typeface="黑体" panose="02010609060101010101" pitchFamily="49" charset="-122"/>
              </a:rPr>
              <a:t>“</a:t>
            </a:r>
            <a:r>
              <a:rPr lang="zh-CN" altLang="en-US" sz="3800" dirty="0">
                <a:latin typeface="黑体" panose="02010609060101010101" pitchFamily="49" charset="-122"/>
              </a:rPr>
              <a:t>九歌</a:t>
            </a:r>
            <a:r>
              <a:rPr lang="x-none" altLang="zh-CN" sz="3800" dirty="0">
                <a:latin typeface="黑体" panose="02010609060101010101" pitchFamily="49" charset="-122"/>
              </a:rPr>
              <a:t>”</a:t>
            </a:r>
            <a:r>
              <a:rPr lang="zh-CN" altLang="en-US" sz="3800" dirty="0">
                <a:latin typeface="黑体" panose="02010609060101010101" pitchFamily="49" charset="-122"/>
              </a:rPr>
              <a:t>作诗系统</a:t>
            </a:r>
            <a:r>
              <a:rPr lang="zh-CN" altLang="en-US" sz="3800" dirty="0" smtClean="0">
                <a:latin typeface="黑体" panose="02010609060101010101" pitchFamily="49" charset="-122"/>
              </a:rPr>
              <a:t>简介</a:t>
            </a:r>
            <a:endParaRPr lang="x-none" altLang="zh-CN" sz="3800" dirty="0">
              <a:latin typeface="黑体" panose="02010609060101010101" pitchFamily="49" charset="-122"/>
            </a:endParaRPr>
          </a:p>
        </p:txBody>
      </p:sp>
      <p:grpSp>
        <p:nvGrpSpPr>
          <p:cNvPr id="6" name="组合 5"/>
          <p:cNvGrpSpPr/>
          <p:nvPr/>
        </p:nvGrpSpPr>
        <p:grpSpPr>
          <a:xfrm>
            <a:off x="143122" y="1285521"/>
            <a:ext cx="3884262" cy="1034948"/>
            <a:chOff x="304497" y="1628435"/>
            <a:chExt cx="3884262" cy="1034948"/>
          </a:xfrm>
        </p:grpSpPr>
        <p:sp>
          <p:nvSpPr>
            <p:cNvPr id="43" name="文本框 42"/>
            <p:cNvSpPr txBox="1"/>
            <p:nvPr/>
          </p:nvSpPr>
          <p:spPr>
            <a:xfrm>
              <a:off x="304497" y="1628435"/>
              <a:ext cx="3884262" cy="954107"/>
            </a:xfrm>
            <a:prstGeom prst="rect">
              <a:avLst/>
            </a:prstGeom>
            <a:noFill/>
          </p:spPr>
          <p:txBody>
            <a:bodyPr wrap="square" rtlCol="0">
              <a:spAutoFit/>
            </a:bodyPr>
            <a:lstStyle/>
            <a:p>
              <a:pPr algn="ctr"/>
              <a:r>
                <a:rPr lang="zh-CN" altLang="en-US" sz="2800" dirty="0" smtClean="0">
                  <a:latin typeface="Times New Roman" panose="02020603050405020304" pitchFamily="18" charset="0"/>
                  <a:cs typeface="Times New Roman" panose="02020603050405020304" pitchFamily="18" charset="0"/>
                </a:rPr>
                <a:t>第一阶段</a:t>
              </a:r>
              <a:r>
                <a:rPr lang="en-US" altLang="zh-CN" sz="2800" dirty="0" smtClean="0">
                  <a:latin typeface="Times New Roman" panose="02020603050405020304" pitchFamily="18" charset="0"/>
                  <a:cs typeface="Times New Roman" panose="02020603050405020304" pitchFamily="18" charset="0"/>
                </a:rPr>
                <a:t>: </a:t>
              </a:r>
            </a:p>
            <a:p>
              <a:pPr algn="ctr"/>
              <a:r>
                <a:rPr lang="zh-CN" altLang="en-US" sz="2800" dirty="0" smtClean="0">
                  <a:latin typeface="Times New Roman" panose="02020603050405020304" pitchFamily="18" charset="0"/>
                  <a:cs typeface="Times New Roman" panose="02020603050405020304" pitchFamily="18" charset="0"/>
                </a:rPr>
                <a:t>基于规则和模板的方法</a:t>
              </a:r>
              <a:endParaRPr lang="zh-CN" altLang="en-US" sz="2800" dirty="0">
                <a:latin typeface="Times New Roman" panose="02020603050405020304" pitchFamily="18" charset="0"/>
                <a:cs typeface="Times New Roman" panose="02020603050405020304" pitchFamily="18" charset="0"/>
              </a:endParaRPr>
            </a:p>
          </p:txBody>
        </p:sp>
        <p:sp>
          <p:nvSpPr>
            <p:cNvPr id="5" name="圆角矩形 4"/>
            <p:cNvSpPr/>
            <p:nvPr/>
          </p:nvSpPr>
          <p:spPr>
            <a:xfrm>
              <a:off x="410131" y="1628435"/>
              <a:ext cx="3718112" cy="1034948"/>
            </a:xfrm>
            <a:prstGeom prst="round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8" name="左大括号 17"/>
          <p:cNvSpPr/>
          <p:nvPr/>
        </p:nvSpPr>
        <p:spPr>
          <a:xfrm>
            <a:off x="4225500" y="1076875"/>
            <a:ext cx="413725" cy="1504826"/>
          </a:xfrm>
          <a:prstGeom prst="leftBrace">
            <a:avLst>
              <a:gd name="adj1" fmla="val 62005"/>
              <a:gd name="adj2" fmla="val 48347"/>
            </a:avLst>
          </a:prstGeom>
          <a:ln w="28575"/>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19" name="文本框 18"/>
          <p:cNvSpPr txBox="1"/>
          <p:nvPr/>
        </p:nvSpPr>
        <p:spPr>
          <a:xfrm>
            <a:off x="4562223" y="1110495"/>
            <a:ext cx="5691695" cy="1384995"/>
          </a:xfrm>
          <a:prstGeom prst="rect">
            <a:avLst/>
          </a:prstGeom>
          <a:noFill/>
        </p:spPr>
        <p:txBody>
          <a:bodyPr wrap="square" rtlCol="0">
            <a:spAutoFit/>
          </a:bodyPr>
          <a:lstStyle/>
          <a:p>
            <a:pPr marL="457200" indent="-457200">
              <a:buFont typeface="Arial" panose="020B0604020202020204" pitchFamily="34" charset="0"/>
              <a:buChar char="•"/>
            </a:pPr>
            <a:r>
              <a:rPr lang="en-US" altLang="zh-CN" sz="2800" dirty="0">
                <a:latin typeface="Times New Roman" panose="02020603050405020304" pitchFamily="18" charset="0"/>
                <a:cs typeface="Times New Roman" panose="02020603050405020304" pitchFamily="18" charset="0"/>
              </a:rPr>
              <a:t>ASPERA </a:t>
            </a:r>
            <a:r>
              <a:rPr lang="en-US" altLang="zh-CN" sz="2800" dirty="0" smtClean="0">
                <a:latin typeface="Times New Roman" panose="02020603050405020304" pitchFamily="18" charset="0"/>
                <a:cs typeface="Times New Roman" panose="02020603050405020304" pitchFamily="18" charset="0"/>
              </a:rPr>
              <a:t>system (</a:t>
            </a:r>
            <a:r>
              <a:rPr lang="en-US" altLang="zh-CN" sz="2800" dirty="0" err="1" smtClean="0">
                <a:latin typeface="Times New Roman" panose="02020603050405020304" pitchFamily="18" charset="0"/>
                <a:cs typeface="Times New Roman" panose="02020603050405020304" pitchFamily="18" charset="0"/>
              </a:rPr>
              <a:t>Gerv´as</a:t>
            </a:r>
            <a:r>
              <a:rPr lang="en-US" altLang="zh-CN" sz="2800" dirty="0">
                <a:latin typeface="Times New Roman" panose="02020603050405020304" pitchFamily="18" charset="0"/>
                <a:cs typeface="Times New Roman" panose="02020603050405020304" pitchFamily="18" charset="0"/>
              </a:rPr>
              <a:t>, 2001</a:t>
            </a:r>
            <a:r>
              <a:rPr lang="en-US" altLang="zh-CN" sz="2800" dirty="0" smtClean="0">
                <a:latin typeface="Times New Roman" panose="02020603050405020304" pitchFamily="18" charset="0"/>
                <a:cs typeface="Times New Roman" panose="02020603050405020304" pitchFamily="18" charset="0"/>
              </a:rPr>
              <a:t>)</a:t>
            </a:r>
          </a:p>
          <a:p>
            <a:pPr marL="457200" indent="-457200">
              <a:buFont typeface="Arial" panose="020B0604020202020204" pitchFamily="34" charset="0"/>
              <a:buChar char="•"/>
            </a:pPr>
            <a:r>
              <a:rPr lang="en-US" altLang="zh-CN" sz="2800" dirty="0">
                <a:latin typeface="Times New Roman" panose="02020603050405020304" pitchFamily="18" charset="0"/>
                <a:cs typeface="Times New Roman" panose="02020603050405020304" pitchFamily="18" charset="0"/>
              </a:rPr>
              <a:t>Haiku </a:t>
            </a:r>
            <a:r>
              <a:rPr lang="en-US" altLang="zh-CN" sz="2800" dirty="0" smtClean="0">
                <a:latin typeface="Times New Roman" panose="02020603050405020304" pitchFamily="18" charset="0"/>
                <a:cs typeface="Times New Roman" panose="02020603050405020304" pitchFamily="18" charset="0"/>
              </a:rPr>
              <a:t>system </a:t>
            </a:r>
            <a:r>
              <a:rPr lang="en-US" altLang="zh-CN" sz="2800" dirty="0">
                <a:latin typeface="Times New Roman" panose="02020603050405020304" pitchFamily="18" charset="0"/>
                <a:cs typeface="Times New Roman" panose="02020603050405020304" pitchFamily="18" charset="0"/>
              </a:rPr>
              <a:t>(Wu et al</a:t>
            </a:r>
            <a:r>
              <a:rPr lang="en-US" altLang="zh-CN" sz="2800" dirty="0" smtClean="0">
                <a:latin typeface="Times New Roman" panose="02020603050405020304" pitchFamily="18" charset="0"/>
                <a:cs typeface="Times New Roman" panose="02020603050405020304" pitchFamily="18" charset="0"/>
              </a:rPr>
              <a:t>., 2009).</a:t>
            </a:r>
          </a:p>
          <a:p>
            <a:pPr algn="ctr"/>
            <a:r>
              <a:rPr lang="en-US" altLang="zh-CN" sz="2800" dirty="0">
                <a:latin typeface="Times New Roman" panose="02020603050405020304" pitchFamily="18" charset="0"/>
                <a:cs typeface="Times New Roman" panose="02020603050405020304" pitchFamily="18" charset="0"/>
              </a:rPr>
              <a:t>……</a:t>
            </a:r>
            <a:endParaRPr lang="zh-CN" altLang="en-US"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09360316"/>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978522" y="60512"/>
            <a:ext cx="7758953" cy="677108"/>
          </a:xfrm>
          <a:prstGeom prst="rect">
            <a:avLst/>
          </a:prstGeom>
          <a:noFill/>
        </p:spPr>
        <p:txBody>
          <a:bodyPr wrap="square" rtlCol="0">
            <a:spAutoFit/>
          </a:bodyPr>
          <a:lstStyle/>
          <a:p>
            <a:r>
              <a:rPr lang="zh-CN" altLang="en-US" sz="3800" dirty="0" smtClean="0">
                <a:latin typeface="黑体" panose="02010609060101010101" pitchFamily="49" charset="-122"/>
              </a:rPr>
              <a:t>基于互信息的无监督风格诗歌生成</a:t>
            </a:r>
            <a:endParaRPr lang="x-none" altLang="zh-CN" sz="3800" dirty="0">
              <a:latin typeface="黑体" panose="02010609060101010101" pitchFamily="49" charset="-122"/>
            </a:endParaRPr>
          </a:p>
        </p:txBody>
      </p:sp>
      <p:pic>
        <p:nvPicPr>
          <p:cNvPr id="3" name="图片 2"/>
          <p:cNvPicPr>
            <a:picLocks noChangeAspect="1"/>
          </p:cNvPicPr>
          <p:nvPr/>
        </p:nvPicPr>
        <p:blipFill rotWithShape="1">
          <a:blip r:embed="rId2" cstate="hqprint">
            <a:extLst>
              <a:ext uri="{28A0092B-C50C-407E-A947-70E740481C1C}">
                <a14:useLocalDpi xmlns:a14="http://schemas.microsoft.com/office/drawing/2010/main" val="0"/>
              </a:ext>
            </a:extLst>
          </a:blip>
          <a:srcRect l="10049" t="73137"/>
          <a:stretch/>
        </p:blipFill>
        <p:spPr>
          <a:xfrm>
            <a:off x="2978522" y="1307756"/>
            <a:ext cx="4679951" cy="840376"/>
          </a:xfrm>
          <a:prstGeom prst="rect">
            <a:avLst/>
          </a:prstGeom>
        </p:spPr>
      </p:pic>
      <p:sp>
        <p:nvSpPr>
          <p:cNvPr id="2" name="矩形 1"/>
          <p:cNvSpPr/>
          <p:nvPr/>
        </p:nvSpPr>
        <p:spPr>
          <a:xfrm>
            <a:off x="900090" y="1466334"/>
            <a:ext cx="1636987" cy="523220"/>
          </a:xfrm>
          <a:prstGeom prst="rect">
            <a:avLst/>
          </a:prstGeom>
        </p:spPr>
        <p:txBody>
          <a:bodyPr wrap="none">
            <a:spAutoFit/>
          </a:bodyPr>
          <a:lstStyle/>
          <a:p>
            <a:r>
              <a:rPr lang="en-US" altLang="zh-CN" sz="2800" dirty="0">
                <a:latin typeface="Times New Roman" panose="02020603050405020304" pitchFamily="18" charset="0"/>
                <a:cs typeface="Times New Roman" panose="02020603050405020304" pitchFamily="18" charset="0"/>
              </a:rPr>
              <a:t>Maximize</a:t>
            </a:r>
            <a:endParaRPr lang="zh-CN" altLang="en-US" sz="2800" dirty="0"/>
          </a:p>
        </p:txBody>
      </p:sp>
      <p:cxnSp>
        <p:nvCxnSpPr>
          <p:cNvPr id="5" name="直接箭头连接符 4"/>
          <p:cNvCxnSpPr/>
          <p:nvPr/>
        </p:nvCxnSpPr>
        <p:spPr>
          <a:xfrm>
            <a:off x="6127750" y="1897884"/>
            <a:ext cx="0" cy="66751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7" name="图片 6"/>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4253806" y="2565400"/>
            <a:ext cx="4027287" cy="774192"/>
          </a:xfrm>
          <a:prstGeom prst="rect">
            <a:avLst/>
          </a:prstGeom>
        </p:spPr>
      </p:pic>
      <p:sp>
        <p:nvSpPr>
          <p:cNvPr id="8" name="矩形 7"/>
          <p:cNvSpPr/>
          <p:nvPr/>
        </p:nvSpPr>
        <p:spPr>
          <a:xfrm>
            <a:off x="952500" y="4223435"/>
            <a:ext cx="9080500" cy="523220"/>
          </a:xfrm>
          <a:prstGeom prst="rect">
            <a:avLst/>
          </a:prstGeom>
        </p:spPr>
        <p:txBody>
          <a:bodyPr wrap="square">
            <a:spAutoFit/>
          </a:bodyPr>
          <a:lstStyle/>
          <a:p>
            <a:r>
              <a:rPr kumimoji="1" lang="en-US" altLang="zh-CN" sz="2800" dirty="0">
                <a:latin typeface="Times New Roman" panose="02020603050405020304" pitchFamily="18" charset="0"/>
                <a:cs typeface="Times New Roman" panose="02020603050405020304" pitchFamily="18" charset="0"/>
              </a:rPr>
              <a:t>Problem: Impossible to integrate over all possible sequences.</a:t>
            </a:r>
          </a:p>
        </p:txBody>
      </p:sp>
      <p:sp>
        <p:nvSpPr>
          <p:cNvPr id="9" name="椭圆 8"/>
          <p:cNvSpPr/>
          <p:nvPr/>
        </p:nvSpPr>
        <p:spPr>
          <a:xfrm>
            <a:off x="4572000" y="1390650"/>
            <a:ext cx="895350" cy="908050"/>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p:cNvCxnSpPr>
            <a:stCxn id="9" idx="3"/>
          </p:cNvCxnSpPr>
          <p:nvPr/>
        </p:nvCxnSpPr>
        <p:spPr>
          <a:xfrm flipH="1">
            <a:off x="1733550" y="2165719"/>
            <a:ext cx="2969571" cy="217133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2510668"/>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978522" y="60512"/>
            <a:ext cx="7758953" cy="677108"/>
          </a:xfrm>
          <a:prstGeom prst="rect">
            <a:avLst/>
          </a:prstGeom>
          <a:noFill/>
        </p:spPr>
        <p:txBody>
          <a:bodyPr wrap="square" rtlCol="0">
            <a:spAutoFit/>
          </a:bodyPr>
          <a:lstStyle/>
          <a:p>
            <a:r>
              <a:rPr lang="zh-CN" altLang="en-US" sz="3800" dirty="0" smtClean="0">
                <a:latin typeface="黑体" panose="02010609060101010101" pitchFamily="49" charset="-122"/>
              </a:rPr>
              <a:t>基于互信息的无监督风格诗歌生成</a:t>
            </a:r>
            <a:endParaRPr lang="x-none" altLang="zh-CN" sz="3800" dirty="0">
              <a:latin typeface="黑体" panose="02010609060101010101" pitchFamily="49" charset="-122"/>
            </a:endParaRPr>
          </a:p>
        </p:txBody>
      </p:sp>
      <p:pic>
        <p:nvPicPr>
          <p:cNvPr id="3" name="图片 2"/>
          <p:cNvPicPr>
            <a:picLocks noChangeAspect="1"/>
          </p:cNvPicPr>
          <p:nvPr/>
        </p:nvPicPr>
        <p:blipFill rotWithShape="1">
          <a:blip r:embed="rId2" cstate="hqprint">
            <a:extLst>
              <a:ext uri="{28A0092B-C50C-407E-A947-70E740481C1C}">
                <a14:useLocalDpi xmlns:a14="http://schemas.microsoft.com/office/drawing/2010/main" val="0"/>
              </a:ext>
            </a:extLst>
          </a:blip>
          <a:srcRect l="10049" t="73137"/>
          <a:stretch/>
        </p:blipFill>
        <p:spPr>
          <a:xfrm>
            <a:off x="2978522" y="1307756"/>
            <a:ext cx="4679951" cy="840376"/>
          </a:xfrm>
          <a:prstGeom prst="rect">
            <a:avLst/>
          </a:prstGeom>
        </p:spPr>
      </p:pic>
      <p:sp>
        <p:nvSpPr>
          <p:cNvPr id="2" name="矩形 1"/>
          <p:cNvSpPr/>
          <p:nvPr/>
        </p:nvSpPr>
        <p:spPr>
          <a:xfrm>
            <a:off x="900090" y="1466334"/>
            <a:ext cx="1636987" cy="523220"/>
          </a:xfrm>
          <a:prstGeom prst="rect">
            <a:avLst/>
          </a:prstGeom>
        </p:spPr>
        <p:txBody>
          <a:bodyPr wrap="none">
            <a:spAutoFit/>
          </a:bodyPr>
          <a:lstStyle/>
          <a:p>
            <a:r>
              <a:rPr lang="en-US" altLang="zh-CN" sz="2800" dirty="0">
                <a:latin typeface="Times New Roman" panose="02020603050405020304" pitchFamily="18" charset="0"/>
                <a:cs typeface="Times New Roman" panose="02020603050405020304" pitchFamily="18" charset="0"/>
              </a:rPr>
              <a:t>Maximize</a:t>
            </a:r>
            <a:endParaRPr lang="zh-CN" altLang="en-US" sz="2800" dirty="0"/>
          </a:p>
        </p:txBody>
      </p:sp>
      <p:cxnSp>
        <p:nvCxnSpPr>
          <p:cNvPr id="5" name="直接箭头连接符 4"/>
          <p:cNvCxnSpPr/>
          <p:nvPr/>
        </p:nvCxnSpPr>
        <p:spPr>
          <a:xfrm>
            <a:off x="6127750" y="1897884"/>
            <a:ext cx="0" cy="66751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7" name="图片 6"/>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4253806" y="2565400"/>
            <a:ext cx="4027287" cy="774192"/>
          </a:xfrm>
          <a:prstGeom prst="rect">
            <a:avLst/>
          </a:prstGeom>
        </p:spPr>
      </p:pic>
      <p:sp>
        <p:nvSpPr>
          <p:cNvPr id="8" name="矩形 7"/>
          <p:cNvSpPr/>
          <p:nvPr/>
        </p:nvSpPr>
        <p:spPr>
          <a:xfrm>
            <a:off x="952500" y="4223435"/>
            <a:ext cx="9080500" cy="523220"/>
          </a:xfrm>
          <a:prstGeom prst="rect">
            <a:avLst/>
          </a:prstGeom>
        </p:spPr>
        <p:txBody>
          <a:bodyPr wrap="square">
            <a:spAutoFit/>
          </a:bodyPr>
          <a:lstStyle/>
          <a:p>
            <a:r>
              <a:rPr kumimoji="1" lang="en-US" altLang="zh-CN" sz="2800" dirty="0">
                <a:latin typeface="Times New Roman" panose="02020603050405020304" pitchFamily="18" charset="0"/>
                <a:cs typeface="Times New Roman" panose="02020603050405020304" pitchFamily="18" charset="0"/>
              </a:rPr>
              <a:t>Problem: Impossible to integrate over all possible sequences.</a:t>
            </a:r>
          </a:p>
        </p:txBody>
      </p:sp>
      <p:sp>
        <p:nvSpPr>
          <p:cNvPr id="9" name="椭圆 8"/>
          <p:cNvSpPr/>
          <p:nvPr/>
        </p:nvSpPr>
        <p:spPr>
          <a:xfrm>
            <a:off x="4572000" y="1390650"/>
            <a:ext cx="895350" cy="908050"/>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p:cNvCxnSpPr>
            <a:stCxn id="9" idx="3"/>
          </p:cNvCxnSpPr>
          <p:nvPr/>
        </p:nvCxnSpPr>
        <p:spPr>
          <a:xfrm flipH="1">
            <a:off x="1733550" y="2165719"/>
            <a:ext cx="2969571" cy="217133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p:nvPr/>
        </p:nvCxnSpPr>
        <p:spPr>
          <a:xfrm>
            <a:off x="6127750" y="4737100"/>
            <a:ext cx="0" cy="66751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矩形 14"/>
              <p:cNvSpPr/>
              <p:nvPr/>
            </p:nvSpPr>
            <p:spPr>
              <a:xfrm>
                <a:off x="952500" y="5322850"/>
                <a:ext cx="10394950" cy="954107"/>
              </a:xfrm>
              <a:prstGeom prst="rect">
                <a:avLst/>
              </a:prstGeom>
            </p:spPr>
            <p:txBody>
              <a:bodyPr wrap="square">
                <a:spAutoFit/>
              </a:bodyPr>
              <a:lstStyle/>
              <a:p>
                <a:r>
                  <a:rPr kumimoji="1" lang="en-US" altLang="zh-CN" sz="2800" dirty="0" smtClean="0">
                    <a:latin typeface="Times New Roman" panose="02020603050405020304" pitchFamily="18" charset="0"/>
                    <a:cs typeface="Times New Roman" panose="02020603050405020304" pitchFamily="18" charset="0"/>
                  </a:rPr>
                  <a:t>Solution: We only generate an expected embedding sequence and suppose </a:t>
                </a:r>
                <a14:m>
                  <m:oMath xmlns:m="http://schemas.openxmlformats.org/officeDocument/2006/math">
                    <m:r>
                      <a:rPr kumimoji="1" lang="en-US" altLang="zh-CN" sz="2800" b="0" i="1" smtClean="0">
                        <a:latin typeface="Cambria Math" panose="02040503050406030204" pitchFamily="18" charset="0"/>
                        <a:cs typeface="Times New Roman" panose="02020603050405020304" pitchFamily="18" charset="0"/>
                      </a:rPr>
                      <m:t>𝑌</m:t>
                    </m:r>
                    <m:r>
                      <a:rPr kumimoji="1" lang="en-US" altLang="zh-CN" sz="2800" b="0" i="1" smtClean="0">
                        <a:latin typeface="Cambria Math" panose="02040503050406030204" pitchFamily="18" charset="0"/>
                        <a:cs typeface="Times New Roman" panose="02020603050405020304" pitchFamily="18" charset="0"/>
                      </a:rPr>
                      <m:t>|</m:t>
                    </m:r>
                    <m:r>
                      <a:rPr kumimoji="1" lang="en-US" altLang="zh-CN" sz="2800" b="0" i="1" smtClean="0">
                        <a:latin typeface="Cambria Math" panose="02040503050406030204" pitchFamily="18" charset="0"/>
                        <a:cs typeface="Times New Roman" panose="02020603050405020304" pitchFamily="18" charset="0"/>
                      </a:rPr>
                      <m:t>𝑘</m:t>
                    </m:r>
                    <m:r>
                      <a:rPr kumimoji="1" lang="en-US" altLang="zh-CN" sz="2800" b="0" i="1" smtClean="0">
                        <a:latin typeface="Cambria Math" panose="02040503050406030204" pitchFamily="18" charset="0"/>
                        <a:cs typeface="Times New Roman" panose="02020603050405020304" pitchFamily="18" charset="0"/>
                      </a:rPr>
                      <m:t>;</m:t>
                    </m:r>
                    <m:r>
                      <a:rPr kumimoji="1" lang="en-US" altLang="zh-CN" sz="2800" b="0" i="1" smtClean="0">
                        <a:latin typeface="Cambria Math" panose="02040503050406030204" pitchFamily="18" charset="0"/>
                        <a:cs typeface="Times New Roman" panose="02020603050405020304" pitchFamily="18" charset="0"/>
                      </a:rPr>
                      <m:t>𝑋</m:t>
                    </m:r>
                  </m:oMath>
                </a14:m>
                <a:r>
                  <a:rPr kumimoji="1" lang="en-US" altLang="zh-CN" sz="2800" dirty="0" smtClean="0">
                    <a:latin typeface="Times New Roman" panose="02020603050405020304" pitchFamily="18" charset="0"/>
                    <a:cs typeface="Times New Roman" panose="02020603050405020304" pitchFamily="18" charset="0"/>
                  </a:rPr>
                  <a:t> </a:t>
                </a:r>
                <a:r>
                  <a:rPr kumimoji="1" lang="en-US" altLang="zh-CN" sz="2800" dirty="0">
                    <a:latin typeface="Times New Roman" panose="02020603050405020304" pitchFamily="18" charset="0"/>
                    <a:cs typeface="Times New Roman" panose="02020603050405020304" pitchFamily="18" charset="0"/>
                  </a:rPr>
                  <a:t>has one hundred percent probability generating this one.</a:t>
                </a:r>
              </a:p>
            </p:txBody>
          </p:sp>
        </mc:Choice>
        <mc:Fallback xmlns="">
          <p:sp>
            <p:nvSpPr>
              <p:cNvPr id="15" name="矩形 14"/>
              <p:cNvSpPr>
                <a:spLocks noRot="1" noChangeAspect="1" noMove="1" noResize="1" noEditPoints="1" noAdjustHandles="1" noChangeArrowheads="1" noChangeShapeType="1" noTextEdit="1"/>
              </p:cNvSpPr>
              <p:nvPr/>
            </p:nvSpPr>
            <p:spPr>
              <a:xfrm>
                <a:off x="952500" y="5322850"/>
                <a:ext cx="10394950" cy="954107"/>
              </a:xfrm>
              <a:prstGeom prst="rect">
                <a:avLst/>
              </a:prstGeom>
              <a:blipFill>
                <a:blip r:embed="rId4"/>
                <a:stretch>
                  <a:fillRect l="-1173" t="-6369" r="-2170" b="-1656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882555127"/>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978522" y="60512"/>
            <a:ext cx="7758953" cy="677108"/>
          </a:xfrm>
          <a:prstGeom prst="rect">
            <a:avLst/>
          </a:prstGeom>
          <a:noFill/>
        </p:spPr>
        <p:txBody>
          <a:bodyPr wrap="square" rtlCol="0">
            <a:spAutoFit/>
          </a:bodyPr>
          <a:lstStyle/>
          <a:p>
            <a:r>
              <a:rPr lang="zh-CN" altLang="en-US" sz="3800" dirty="0" smtClean="0">
                <a:latin typeface="黑体" panose="02010609060101010101" pitchFamily="49" charset="-122"/>
              </a:rPr>
              <a:t>基于互信息的无监督风格诗歌生成</a:t>
            </a:r>
            <a:endParaRPr lang="x-none" altLang="zh-CN" sz="3800" dirty="0">
              <a:latin typeface="黑体" panose="02010609060101010101" pitchFamily="49" charset="-122"/>
            </a:endParaRPr>
          </a:p>
        </p:txBody>
      </p:sp>
      <p:sp>
        <p:nvSpPr>
          <p:cNvPr id="2" name="文本框 1"/>
          <p:cNvSpPr txBox="1"/>
          <p:nvPr/>
        </p:nvSpPr>
        <p:spPr>
          <a:xfrm>
            <a:off x="279400" y="1193800"/>
            <a:ext cx="8121650" cy="523220"/>
          </a:xfrm>
          <a:prstGeom prst="rect">
            <a:avLst/>
          </a:prstGeom>
          <a:noFill/>
        </p:spPr>
        <p:txBody>
          <a:bodyPr wrap="square" rtlCol="0">
            <a:spAutoFit/>
          </a:bodyPr>
          <a:lstStyle/>
          <a:p>
            <a:r>
              <a:rPr lang="en-US" altLang="zh-CN" sz="2800" dirty="0">
                <a:latin typeface="Times New Roman" panose="02020603050405020304" pitchFamily="18" charset="0"/>
                <a:cs typeface="Times New Roman" panose="02020603050405020304" pitchFamily="18" charset="0"/>
              </a:rPr>
              <a:t>Expected Character </a:t>
            </a:r>
            <a:r>
              <a:rPr lang="en-US" altLang="zh-CN" sz="2800" dirty="0" smtClean="0">
                <a:latin typeface="Times New Roman" panose="02020603050405020304" pitchFamily="18" charset="0"/>
                <a:cs typeface="Times New Roman" panose="02020603050405020304" pitchFamily="18" charset="0"/>
              </a:rPr>
              <a:t>Embedding (</a:t>
            </a:r>
            <a:r>
              <a:rPr lang="en-US" altLang="zh-CN" sz="2800" dirty="0" err="1" smtClean="0">
                <a:latin typeface="Times New Roman" panose="02020603050405020304" pitchFamily="18" charset="0"/>
                <a:cs typeface="Times New Roman" panose="02020603050405020304" pitchFamily="18" charset="0"/>
              </a:rPr>
              <a:t>Kočcisk</a:t>
            </a:r>
            <a:r>
              <a:rPr lang="en-US" altLang="zh-CN" sz="2800" dirty="0" err="1">
                <a:latin typeface="Times New Roman" panose="02020603050405020304" pitchFamily="18" charset="0"/>
                <a:cs typeface="Times New Roman" panose="02020603050405020304" pitchFamily="18" charset="0"/>
              </a:rPr>
              <a:t>ý</a:t>
            </a:r>
            <a:r>
              <a:rPr lang="en-US" altLang="zh-CN" sz="2800" dirty="0" smtClean="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et al., </a:t>
            </a:r>
            <a:r>
              <a:rPr lang="en-US" altLang="zh-CN" sz="2800" dirty="0" smtClean="0">
                <a:latin typeface="Times New Roman" panose="02020603050405020304" pitchFamily="18" charset="0"/>
                <a:cs typeface="Times New Roman" panose="02020603050405020304" pitchFamily="18" charset="0"/>
              </a:rPr>
              <a:t>2016)</a:t>
            </a:r>
            <a:endParaRPr lang="zh-CN" altLang="en-US" sz="2800" dirty="0">
              <a:latin typeface="Times New Roman" panose="02020603050405020304" pitchFamily="18" charset="0"/>
              <a:cs typeface="Times New Roman" panose="02020603050405020304" pitchFamily="18" charset="0"/>
            </a:endParaRPr>
          </a:p>
        </p:txBody>
      </p:sp>
      <p:pic>
        <p:nvPicPr>
          <p:cNvPr id="3" name="图片 2"/>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3500374" y="1881100"/>
            <a:ext cx="4419614" cy="801026"/>
          </a:xfrm>
          <a:prstGeom prst="rect">
            <a:avLst/>
          </a:prstGeom>
        </p:spPr>
      </p:pic>
      <p:pic>
        <p:nvPicPr>
          <p:cNvPr id="5" name="图片 4"/>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2343150" y="2682126"/>
            <a:ext cx="7070948" cy="665874"/>
          </a:xfrm>
          <a:prstGeom prst="rect">
            <a:avLst/>
          </a:prstGeom>
        </p:spPr>
      </p:pic>
    </p:spTree>
    <p:extLst>
      <p:ext uri="{BB962C8B-B14F-4D97-AF65-F5344CB8AC3E}">
        <p14:creationId xmlns:p14="http://schemas.microsoft.com/office/powerpoint/2010/main" val="379724413"/>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978522" y="60512"/>
            <a:ext cx="7758953" cy="677108"/>
          </a:xfrm>
          <a:prstGeom prst="rect">
            <a:avLst/>
          </a:prstGeom>
          <a:noFill/>
        </p:spPr>
        <p:txBody>
          <a:bodyPr wrap="square" rtlCol="0">
            <a:spAutoFit/>
          </a:bodyPr>
          <a:lstStyle/>
          <a:p>
            <a:r>
              <a:rPr lang="zh-CN" altLang="en-US" sz="3800" dirty="0" smtClean="0">
                <a:latin typeface="黑体" panose="02010609060101010101" pitchFamily="49" charset="-122"/>
              </a:rPr>
              <a:t>基于互信息的无监督风格诗歌生成</a:t>
            </a:r>
            <a:endParaRPr lang="x-none" altLang="zh-CN" sz="3800" dirty="0">
              <a:latin typeface="黑体" panose="02010609060101010101" pitchFamily="49" charset="-122"/>
            </a:endParaRPr>
          </a:p>
        </p:txBody>
      </p:sp>
      <p:sp>
        <p:nvSpPr>
          <p:cNvPr id="2" name="文本框 1"/>
          <p:cNvSpPr txBox="1"/>
          <p:nvPr/>
        </p:nvSpPr>
        <p:spPr>
          <a:xfrm>
            <a:off x="279400" y="1193800"/>
            <a:ext cx="8121650" cy="523220"/>
          </a:xfrm>
          <a:prstGeom prst="rect">
            <a:avLst/>
          </a:prstGeom>
          <a:noFill/>
        </p:spPr>
        <p:txBody>
          <a:bodyPr wrap="square" rtlCol="0">
            <a:spAutoFit/>
          </a:bodyPr>
          <a:lstStyle/>
          <a:p>
            <a:r>
              <a:rPr lang="en-US" altLang="zh-CN" sz="2800" dirty="0">
                <a:latin typeface="Times New Roman" panose="02020603050405020304" pitchFamily="18" charset="0"/>
                <a:cs typeface="Times New Roman" panose="02020603050405020304" pitchFamily="18" charset="0"/>
              </a:rPr>
              <a:t>Expected Character </a:t>
            </a:r>
            <a:r>
              <a:rPr lang="en-US" altLang="zh-CN" sz="2800" dirty="0" smtClean="0">
                <a:latin typeface="Times New Roman" panose="02020603050405020304" pitchFamily="18" charset="0"/>
                <a:cs typeface="Times New Roman" panose="02020603050405020304" pitchFamily="18" charset="0"/>
              </a:rPr>
              <a:t>Embedding (</a:t>
            </a:r>
            <a:r>
              <a:rPr lang="en-US" altLang="zh-CN" sz="2800" dirty="0" err="1" smtClean="0">
                <a:latin typeface="Times New Roman" panose="02020603050405020304" pitchFamily="18" charset="0"/>
                <a:cs typeface="Times New Roman" panose="02020603050405020304" pitchFamily="18" charset="0"/>
              </a:rPr>
              <a:t>Kočcisk</a:t>
            </a:r>
            <a:r>
              <a:rPr lang="en-US" altLang="zh-CN" sz="2800" dirty="0" err="1">
                <a:latin typeface="Times New Roman" panose="02020603050405020304" pitchFamily="18" charset="0"/>
                <a:cs typeface="Times New Roman" panose="02020603050405020304" pitchFamily="18" charset="0"/>
              </a:rPr>
              <a:t>ý</a:t>
            </a:r>
            <a:r>
              <a:rPr lang="en-US" altLang="zh-CN" sz="2800" dirty="0" smtClean="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et al., </a:t>
            </a:r>
            <a:r>
              <a:rPr lang="en-US" altLang="zh-CN" sz="2800" dirty="0" smtClean="0">
                <a:latin typeface="Times New Roman" panose="02020603050405020304" pitchFamily="18" charset="0"/>
                <a:cs typeface="Times New Roman" panose="02020603050405020304" pitchFamily="18" charset="0"/>
              </a:rPr>
              <a:t>2016)</a:t>
            </a:r>
            <a:endParaRPr lang="zh-CN" altLang="en-US" sz="2800" dirty="0">
              <a:latin typeface="Times New Roman" panose="02020603050405020304" pitchFamily="18" charset="0"/>
              <a:cs typeface="Times New Roman" panose="02020603050405020304" pitchFamily="18" charset="0"/>
            </a:endParaRPr>
          </a:p>
        </p:txBody>
      </p:sp>
      <p:pic>
        <p:nvPicPr>
          <p:cNvPr id="3" name="图片 2"/>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3500374" y="1881100"/>
            <a:ext cx="4419614" cy="801026"/>
          </a:xfrm>
          <a:prstGeom prst="rect">
            <a:avLst/>
          </a:prstGeom>
        </p:spPr>
      </p:pic>
      <p:pic>
        <p:nvPicPr>
          <p:cNvPr id="5" name="图片 4"/>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2343150" y="2682126"/>
            <a:ext cx="7070948" cy="665874"/>
          </a:xfrm>
          <a:prstGeom prst="rect">
            <a:avLst/>
          </a:prstGeom>
        </p:spPr>
      </p:pic>
      <p:pic>
        <p:nvPicPr>
          <p:cNvPr id="6" name="图片 5"/>
          <p:cNvPicPr>
            <a:picLocks noChangeAspect="1"/>
          </p:cNvPicPr>
          <p:nvPr/>
        </p:nvPicPr>
        <p:blipFill rotWithShape="1">
          <a:blip r:embed="rId4" cstate="hqprint">
            <a:extLst>
              <a:ext uri="{28A0092B-C50C-407E-A947-70E740481C1C}">
                <a14:useLocalDpi xmlns:a14="http://schemas.microsoft.com/office/drawing/2010/main" val="0"/>
              </a:ext>
            </a:extLst>
          </a:blip>
          <a:srcRect l="10049" t="73137"/>
          <a:stretch/>
        </p:blipFill>
        <p:spPr>
          <a:xfrm>
            <a:off x="371451" y="4483343"/>
            <a:ext cx="4679951" cy="840376"/>
          </a:xfrm>
          <a:prstGeom prst="rect">
            <a:avLst/>
          </a:prstGeom>
        </p:spPr>
      </p:pic>
      <p:cxnSp>
        <p:nvCxnSpPr>
          <p:cNvPr id="7" name="直接箭头连接符 6"/>
          <p:cNvCxnSpPr/>
          <p:nvPr/>
        </p:nvCxnSpPr>
        <p:spPr>
          <a:xfrm>
            <a:off x="5917770" y="3538928"/>
            <a:ext cx="0" cy="66751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8" name="图片 7"/>
          <p:cNvPicPr>
            <a:picLocks noChangeAspect="1"/>
          </p:cNvPicPr>
          <p:nvPr/>
        </p:nvPicPr>
        <p:blipFill rotWithShape="1">
          <a:blip r:embed="rId5" cstate="hqprint">
            <a:extLst>
              <a:ext uri="{28A0092B-C50C-407E-A947-70E740481C1C}">
                <a14:useLocalDpi xmlns:a14="http://schemas.microsoft.com/office/drawing/2010/main" val="0"/>
              </a:ext>
            </a:extLst>
          </a:blip>
          <a:srcRect l="14663"/>
          <a:stretch/>
        </p:blipFill>
        <p:spPr>
          <a:xfrm>
            <a:off x="5525042" y="4403681"/>
            <a:ext cx="5679587" cy="920038"/>
          </a:xfrm>
          <a:prstGeom prst="rect">
            <a:avLst/>
          </a:prstGeom>
        </p:spPr>
      </p:pic>
      <p:pic>
        <p:nvPicPr>
          <p:cNvPr id="9" name="图片 8"/>
          <p:cNvPicPr>
            <a:picLocks noChangeAspect="1"/>
          </p:cNvPicPr>
          <p:nvPr/>
        </p:nvPicPr>
        <p:blipFill rotWithShape="1">
          <a:blip r:embed="rId5" cstate="hqprint">
            <a:extLst>
              <a:ext uri="{28A0092B-C50C-407E-A947-70E740481C1C}">
                <a14:useLocalDpi xmlns:a14="http://schemas.microsoft.com/office/drawing/2010/main" val="0"/>
              </a:ext>
            </a:extLst>
          </a:blip>
          <a:srcRect r="89658"/>
          <a:stretch/>
        </p:blipFill>
        <p:spPr>
          <a:xfrm>
            <a:off x="5813212" y="5362067"/>
            <a:ext cx="887910" cy="1186874"/>
          </a:xfrm>
          <a:prstGeom prst="rect">
            <a:avLst/>
          </a:prstGeom>
        </p:spPr>
      </p:pic>
      <mc:AlternateContent xmlns:mc="http://schemas.openxmlformats.org/markup-compatibility/2006" xmlns:a14="http://schemas.microsoft.com/office/drawing/2010/main">
        <mc:Choice Requires="a14">
          <p:sp>
            <p:nvSpPr>
              <p:cNvPr id="10" name="文本框 9"/>
              <p:cNvSpPr txBox="1"/>
              <p:nvPr/>
            </p:nvSpPr>
            <p:spPr>
              <a:xfrm>
                <a:off x="4995410" y="4648256"/>
                <a:ext cx="415178"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sz="3200" i="1" smtClean="0">
                          <a:latin typeface="Cambria Math" panose="02040503050406030204" pitchFamily="18" charset="0"/>
                        </a:rPr>
                        <m:t>≈</m:t>
                      </m:r>
                    </m:oMath>
                  </m:oMathPara>
                </a14:m>
                <a:endParaRPr lang="zh-CN" altLang="en-US" sz="2000" dirty="0"/>
              </a:p>
            </p:txBody>
          </p:sp>
        </mc:Choice>
        <mc:Fallback xmlns="">
          <p:sp>
            <p:nvSpPr>
              <p:cNvPr id="10" name="文本框 9"/>
              <p:cNvSpPr txBox="1">
                <a:spLocks noRot="1" noChangeAspect="1" noMove="1" noResize="1" noEditPoints="1" noAdjustHandles="1" noChangeArrowheads="1" noChangeShapeType="1" noTextEdit="1"/>
              </p:cNvSpPr>
              <p:nvPr/>
            </p:nvSpPr>
            <p:spPr>
              <a:xfrm>
                <a:off x="4995410" y="4648256"/>
                <a:ext cx="415178" cy="492443"/>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文本框 10"/>
              <p:cNvSpPr txBox="1"/>
              <p:nvPr/>
            </p:nvSpPr>
            <p:spPr>
              <a:xfrm>
                <a:off x="5511537" y="5740061"/>
                <a:ext cx="367087"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i="1" smtClean="0">
                          <a:latin typeface="Cambria Math" panose="02040503050406030204" pitchFamily="18" charset="0"/>
                          <a:ea typeface="Cambria Math" panose="02040503050406030204" pitchFamily="18" charset="0"/>
                        </a:rPr>
                        <m:t>=</m:t>
                      </m:r>
                    </m:oMath>
                  </m:oMathPara>
                </a14:m>
                <a:endParaRPr lang="zh-CN" altLang="en-US" dirty="0"/>
              </a:p>
            </p:txBody>
          </p:sp>
        </mc:Choice>
        <mc:Fallback xmlns="">
          <p:sp>
            <p:nvSpPr>
              <p:cNvPr id="11" name="文本框 10"/>
              <p:cNvSpPr txBox="1">
                <a:spLocks noRot="1" noChangeAspect="1" noMove="1" noResize="1" noEditPoints="1" noAdjustHandles="1" noChangeArrowheads="1" noChangeShapeType="1" noTextEdit="1"/>
              </p:cNvSpPr>
              <p:nvPr/>
            </p:nvSpPr>
            <p:spPr>
              <a:xfrm>
                <a:off x="5511537" y="5740061"/>
                <a:ext cx="367087" cy="430887"/>
              </a:xfrm>
              <a:prstGeom prst="rect">
                <a:avLst/>
              </a:prstGeom>
              <a:blipFill>
                <a:blip r:embed="rId7"/>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089017715"/>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978522" y="60512"/>
            <a:ext cx="7758953" cy="677108"/>
          </a:xfrm>
          <a:prstGeom prst="rect">
            <a:avLst/>
          </a:prstGeom>
          <a:noFill/>
        </p:spPr>
        <p:txBody>
          <a:bodyPr wrap="square" rtlCol="0">
            <a:spAutoFit/>
          </a:bodyPr>
          <a:lstStyle/>
          <a:p>
            <a:r>
              <a:rPr lang="zh-CN" altLang="en-US" sz="3800" dirty="0" smtClean="0">
                <a:latin typeface="黑体" panose="02010609060101010101" pitchFamily="49" charset="-122"/>
              </a:rPr>
              <a:t>基于互信息的无监督风格诗歌生成</a:t>
            </a:r>
            <a:endParaRPr lang="x-none" altLang="zh-CN" sz="3800" dirty="0">
              <a:latin typeface="黑体" panose="02010609060101010101" pitchFamily="49" charset="-122"/>
            </a:endParaRPr>
          </a:p>
        </p:txBody>
      </p:sp>
      <p:sp>
        <p:nvSpPr>
          <p:cNvPr id="3" name="矩形 2"/>
          <p:cNvSpPr/>
          <p:nvPr/>
        </p:nvSpPr>
        <p:spPr>
          <a:xfrm>
            <a:off x="239690" y="945634"/>
            <a:ext cx="1636987" cy="523220"/>
          </a:xfrm>
          <a:prstGeom prst="rect">
            <a:avLst/>
          </a:prstGeom>
        </p:spPr>
        <p:txBody>
          <a:bodyPr wrap="none">
            <a:spAutoFit/>
          </a:bodyPr>
          <a:lstStyle/>
          <a:p>
            <a:r>
              <a:rPr lang="en-US" altLang="zh-CN" sz="2800" dirty="0">
                <a:latin typeface="Times New Roman" panose="02020603050405020304" pitchFamily="18" charset="0"/>
                <a:cs typeface="Times New Roman" panose="02020603050405020304" pitchFamily="18" charset="0"/>
              </a:rPr>
              <a:t>Maximize</a:t>
            </a:r>
            <a:endParaRPr lang="zh-CN" altLang="en-US" sz="2800" dirty="0"/>
          </a:p>
        </p:txBody>
      </p:sp>
      <p:pic>
        <p:nvPicPr>
          <p:cNvPr id="2" name="图片 1"/>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2442464" y="1581150"/>
            <a:ext cx="7329162" cy="1086358"/>
          </a:xfrm>
          <a:prstGeom prst="rect">
            <a:avLst/>
          </a:prstGeom>
        </p:spPr>
      </p:pic>
    </p:spTree>
    <p:extLst>
      <p:ext uri="{BB962C8B-B14F-4D97-AF65-F5344CB8AC3E}">
        <p14:creationId xmlns:p14="http://schemas.microsoft.com/office/powerpoint/2010/main" val="3622576221"/>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978522" y="60512"/>
            <a:ext cx="7758953" cy="677108"/>
          </a:xfrm>
          <a:prstGeom prst="rect">
            <a:avLst/>
          </a:prstGeom>
          <a:noFill/>
        </p:spPr>
        <p:txBody>
          <a:bodyPr wrap="square" rtlCol="0">
            <a:spAutoFit/>
          </a:bodyPr>
          <a:lstStyle/>
          <a:p>
            <a:r>
              <a:rPr lang="zh-CN" altLang="en-US" sz="3800" dirty="0" smtClean="0">
                <a:latin typeface="黑体" panose="02010609060101010101" pitchFamily="49" charset="-122"/>
              </a:rPr>
              <a:t>基于互信息的无监督风格诗歌生成</a:t>
            </a:r>
            <a:endParaRPr lang="x-none" altLang="zh-CN" sz="3800" dirty="0">
              <a:latin typeface="黑体" panose="02010609060101010101" pitchFamily="49" charset="-122"/>
            </a:endParaRPr>
          </a:p>
        </p:txBody>
      </p:sp>
      <p:sp>
        <p:nvSpPr>
          <p:cNvPr id="3" name="矩形 2"/>
          <p:cNvSpPr/>
          <p:nvPr/>
        </p:nvSpPr>
        <p:spPr>
          <a:xfrm>
            <a:off x="239690" y="945634"/>
            <a:ext cx="1636987" cy="523220"/>
          </a:xfrm>
          <a:prstGeom prst="rect">
            <a:avLst/>
          </a:prstGeom>
        </p:spPr>
        <p:txBody>
          <a:bodyPr wrap="none">
            <a:spAutoFit/>
          </a:bodyPr>
          <a:lstStyle/>
          <a:p>
            <a:r>
              <a:rPr lang="en-US" altLang="zh-CN" sz="2800" dirty="0">
                <a:latin typeface="Times New Roman" panose="02020603050405020304" pitchFamily="18" charset="0"/>
                <a:cs typeface="Times New Roman" panose="02020603050405020304" pitchFamily="18" charset="0"/>
              </a:rPr>
              <a:t>Maximize</a:t>
            </a:r>
            <a:endParaRPr lang="zh-CN" altLang="en-US" sz="2800" dirty="0"/>
          </a:p>
        </p:txBody>
      </p:sp>
      <p:pic>
        <p:nvPicPr>
          <p:cNvPr id="2" name="图片 1"/>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2442464" y="1581150"/>
            <a:ext cx="7329162" cy="1086358"/>
          </a:xfrm>
          <a:prstGeom prst="rect">
            <a:avLst/>
          </a:prstGeom>
        </p:spPr>
      </p:pic>
      <p:sp>
        <p:nvSpPr>
          <p:cNvPr id="5" name="矩形 4"/>
          <p:cNvSpPr/>
          <p:nvPr/>
        </p:nvSpPr>
        <p:spPr>
          <a:xfrm>
            <a:off x="4514850" y="1581150"/>
            <a:ext cx="3924300" cy="108635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176144" y="3355975"/>
            <a:ext cx="5881755" cy="1384995"/>
          </a:xfrm>
          <a:prstGeom prst="rect">
            <a:avLst/>
          </a:prstGeom>
          <a:noFill/>
        </p:spPr>
        <p:txBody>
          <a:bodyPr wrap="square" rtlCol="0">
            <a:spAutoFit/>
          </a:bodyPr>
          <a:lstStyle/>
          <a:p>
            <a:r>
              <a:rPr lang="en-US" altLang="zh-CN" sz="2800" dirty="0">
                <a:latin typeface="Times New Roman" panose="02020603050405020304" pitchFamily="18" charset="0"/>
                <a:cs typeface="Times New Roman" panose="02020603050405020304" pitchFamily="18" charset="0"/>
              </a:rPr>
              <a:t>style </a:t>
            </a:r>
            <a:r>
              <a:rPr lang="en-US" altLang="zh-CN" sz="2800" dirty="0" smtClean="0">
                <a:latin typeface="Times New Roman" panose="02020603050405020304" pitchFamily="18" charset="0"/>
                <a:cs typeface="Times New Roman" panose="02020603050405020304" pitchFamily="18" charset="0"/>
              </a:rPr>
              <a:t>irrelevant generation likelihood, which computed </a:t>
            </a:r>
            <a:r>
              <a:rPr lang="en-US" altLang="zh-CN" sz="2800" dirty="0">
                <a:latin typeface="Times New Roman" panose="02020603050405020304" pitchFamily="18" charset="0"/>
                <a:cs typeface="Times New Roman" panose="02020603050405020304" pitchFamily="18" charset="0"/>
              </a:rPr>
              <a:t>by </a:t>
            </a:r>
            <a:r>
              <a:rPr lang="en-US" altLang="zh-CN" sz="2800" dirty="0" smtClean="0">
                <a:latin typeface="Times New Roman" panose="02020603050405020304" pitchFamily="18" charset="0"/>
                <a:cs typeface="Times New Roman" panose="02020603050405020304" pitchFamily="18" charset="0"/>
              </a:rPr>
              <a:t>setting one-hot </a:t>
            </a:r>
            <a:r>
              <a:rPr lang="en-US" altLang="zh-CN" sz="2800" dirty="0">
                <a:latin typeface="Times New Roman" panose="02020603050405020304" pitchFamily="18" charset="0"/>
                <a:cs typeface="Times New Roman" panose="02020603050405020304" pitchFamily="18" charset="0"/>
              </a:rPr>
              <a:t>style representation to an all-zero </a:t>
            </a:r>
            <a:r>
              <a:rPr lang="en-US" altLang="zh-CN" sz="2800" dirty="0" smtClean="0">
                <a:latin typeface="Times New Roman" panose="02020603050405020304" pitchFamily="18" charset="0"/>
                <a:cs typeface="Times New Roman" panose="02020603050405020304" pitchFamily="18" charset="0"/>
              </a:rPr>
              <a:t>vector.</a:t>
            </a:r>
            <a:endParaRPr lang="zh-CN" altLang="en-US" sz="2800" dirty="0">
              <a:latin typeface="Times New Roman" panose="02020603050405020304" pitchFamily="18" charset="0"/>
              <a:cs typeface="Times New Roman" panose="02020603050405020304" pitchFamily="18" charset="0"/>
            </a:endParaRPr>
          </a:p>
        </p:txBody>
      </p:sp>
      <p:cxnSp>
        <p:nvCxnSpPr>
          <p:cNvPr id="12" name="直接箭头连接符 11"/>
          <p:cNvCxnSpPr>
            <a:stCxn id="5" idx="2"/>
            <a:endCxn id="7" idx="0"/>
          </p:cNvCxnSpPr>
          <p:nvPr/>
        </p:nvCxnSpPr>
        <p:spPr>
          <a:xfrm flipH="1">
            <a:off x="3117022" y="2667508"/>
            <a:ext cx="3359978" cy="68846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8963349"/>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978522" y="60512"/>
            <a:ext cx="7758953" cy="677108"/>
          </a:xfrm>
          <a:prstGeom prst="rect">
            <a:avLst/>
          </a:prstGeom>
          <a:noFill/>
        </p:spPr>
        <p:txBody>
          <a:bodyPr wrap="square" rtlCol="0">
            <a:spAutoFit/>
          </a:bodyPr>
          <a:lstStyle/>
          <a:p>
            <a:r>
              <a:rPr lang="zh-CN" altLang="en-US" sz="3800" dirty="0" smtClean="0">
                <a:latin typeface="黑体" panose="02010609060101010101" pitchFamily="49" charset="-122"/>
              </a:rPr>
              <a:t>基于互信息的无监督风格诗歌生成</a:t>
            </a:r>
            <a:endParaRPr lang="x-none" altLang="zh-CN" sz="3800" dirty="0">
              <a:latin typeface="黑体" panose="02010609060101010101" pitchFamily="49" charset="-122"/>
            </a:endParaRPr>
          </a:p>
        </p:txBody>
      </p:sp>
      <p:sp>
        <p:nvSpPr>
          <p:cNvPr id="3" name="矩形 2"/>
          <p:cNvSpPr/>
          <p:nvPr/>
        </p:nvSpPr>
        <p:spPr>
          <a:xfrm>
            <a:off x="239690" y="945634"/>
            <a:ext cx="1636987" cy="523220"/>
          </a:xfrm>
          <a:prstGeom prst="rect">
            <a:avLst/>
          </a:prstGeom>
        </p:spPr>
        <p:txBody>
          <a:bodyPr wrap="none">
            <a:spAutoFit/>
          </a:bodyPr>
          <a:lstStyle/>
          <a:p>
            <a:r>
              <a:rPr lang="en-US" altLang="zh-CN" sz="2800" dirty="0">
                <a:latin typeface="Times New Roman" panose="02020603050405020304" pitchFamily="18" charset="0"/>
                <a:cs typeface="Times New Roman" panose="02020603050405020304" pitchFamily="18" charset="0"/>
              </a:rPr>
              <a:t>Maximize</a:t>
            </a:r>
            <a:endParaRPr lang="zh-CN" altLang="en-US" sz="2800" dirty="0"/>
          </a:p>
        </p:txBody>
      </p:sp>
      <p:pic>
        <p:nvPicPr>
          <p:cNvPr id="2" name="图片 1"/>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2442464" y="1581150"/>
            <a:ext cx="7329162" cy="1086358"/>
          </a:xfrm>
          <a:prstGeom prst="rect">
            <a:avLst/>
          </a:prstGeom>
        </p:spPr>
      </p:pic>
      <p:sp>
        <p:nvSpPr>
          <p:cNvPr id="5" name="矩形 4"/>
          <p:cNvSpPr/>
          <p:nvPr/>
        </p:nvSpPr>
        <p:spPr>
          <a:xfrm>
            <a:off x="4514850" y="1581150"/>
            <a:ext cx="3924300" cy="108635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176144" y="3355975"/>
            <a:ext cx="5881755" cy="1384995"/>
          </a:xfrm>
          <a:prstGeom prst="rect">
            <a:avLst/>
          </a:prstGeom>
          <a:noFill/>
        </p:spPr>
        <p:txBody>
          <a:bodyPr wrap="square" rtlCol="0">
            <a:spAutoFit/>
          </a:bodyPr>
          <a:lstStyle/>
          <a:p>
            <a:r>
              <a:rPr lang="en-US" altLang="zh-CN" sz="2800" dirty="0">
                <a:latin typeface="Times New Roman" panose="02020603050405020304" pitchFamily="18" charset="0"/>
                <a:cs typeface="Times New Roman" panose="02020603050405020304" pitchFamily="18" charset="0"/>
              </a:rPr>
              <a:t>style </a:t>
            </a:r>
            <a:r>
              <a:rPr lang="en-US" altLang="zh-CN" sz="2800" dirty="0" smtClean="0">
                <a:latin typeface="Times New Roman" panose="02020603050405020304" pitchFamily="18" charset="0"/>
                <a:cs typeface="Times New Roman" panose="02020603050405020304" pitchFamily="18" charset="0"/>
              </a:rPr>
              <a:t>irrelevant generation likelihood, which computed </a:t>
            </a:r>
            <a:r>
              <a:rPr lang="en-US" altLang="zh-CN" sz="2800" dirty="0">
                <a:latin typeface="Times New Roman" panose="02020603050405020304" pitchFamily="18" charset="0"/>
                <a:cs typeface="Times New Roman" panose="02020603050405020304" pitchFamily="18" charset="0"/>
              </a:rPr>
              <a:t>by </a:t>
            </a:r>
            <a:r>
              <a:rPr lang="en-US" altLang="zh-CN" sz="2800" dirty="0" smtClean="0">
                <a:latin typeface="Times New Roman" panose="02020603050405020304" pitchFamily="18" charset="0"/>
                <a:cs typeface="Times New Roman" panose="02020603050405020304" pitchFamily="18" charset="0"/>
              </a:rPr>
              <a:t>setting one-hot </a:t>
            </a:r>
            <a:r>
              <a:rPr lang="en-US" altLang="zh-CN" sz="2800" dirty="0">
                <a:latin typeface="Times New Roman" panose="02020603050405020304" pitchFamily="18" charset="0"/>
                <a:cs typeface="Times New Roman" panose="02020603050405020304" pitchFamily="18" charset="0"/>
              </a:rPr>
              <a:t>style representation to an all-zero </a:t>
            </a:r>
            <a:r>
              <a:rPr lang="en-US" altLang="zh-CN" sz="2800" dirty="0" smtClean="0">
                <a:latin typeface="Times New Roman" panose="02020603050405020304" pitchFamily="18" charset="0"/>
                <a:cs typeface="Times New Roman" panose="02020603050405020304" pitchFamily="18" charset="0"/>
              </a:rPr>
              <a:t>vector.</a:t>
            </a:r>
            <a:endParaRPr lang="zh-CN" altLang="en-US" sz="2800" dirty="0">
              <a:latin typeface="Times New Roman" panose="02020603050405020304" pitchFamily="18" charset="0"/>
              <a:cs typeface="Times New Roman" panose="02020603050405020304" pitchFamily="18" charset="0"/>
            </a:endParaRPr>
          </a:p>
        </p:txBody>
      </p:sp>
      <p:sp>
        <p:nvSpPr>
          <p:cNvPr id="8" name="文本框 7"/>
          <p:cNvSpPr txBox="1"/>
          <p:nvPr/>
        </p:nvSpPr>
        <p:spPr>
          <a:xfrm>
            <a:off x="176144" y="5593038"/>
            <a:ext cx="5749552" cy="954107"/>
          </a:xfrm>
          <a:prstGeom prst="rect">
            <a:avLst/>
          </a:prstGeom>
          <a:noFill/>
        </p:spPr>
        <p:txBody>
          <a:bodyPr wrap="square" rtlCol="0">
            <a:spAutoFit/>
          </a:bodyPr>
          <a:lstStyle/>
          <a:p>
            <a:r>
              <a:rPr lang="en-US" altLang="zh-CN" sz="2800" dirty="0">
                <a:latin typeface="Times New Roman" panose="02020603050405020304" pitchFamily="18" charset="0"/>
                <a:cs typeface="Times New Roman" panose="02020603050405020304" pitchFamily="18" charset="0"/>
              </a:rPr>
              <a:t>E</a:t>
            </a:r>
            <a:r>
              <a:rPr lang="en-US" altLang="zh-CN" sz="2800" dirty="0" smtClean="0">
                <a:latin typeface="Times New Roman" panose="02020603050405020304" pitchFamily="18" charset="0"/>
                <a:cs typeface="Times New Roman" panose="02020603050405020304" pitchFamily="18" charset="0"/>
              </a:rPr>
              <a:t>nsures </a:t>
            </a:r>
            <a:r>
              <a:rPr lang="en-US" altLang="zh-CN" sz="2800" dirty="0">
                <a:latin typeface="Times New Roman" panose="02020603050405020304" pitchFamily="18" charset="0"/>
                <a:cs typeface="Times New Roman" panose="02020603050405020304" pitchFamily="18" charset="0"/>
              </a:rPr>
              <a:t>that the decoder can generate </a:t>
            </a:r>
            <a:r>
              <a:rPr lang="en-US" altLang="zh-CN" sz="2800" dirty="0" smtClean="0">
                <a:latin typeface="Times New Roman" panose="02020603050405020304" pitchFamily="18" charset="0"/>
                <a:cs typeface="Times New Roman" panose="02020603050405020304" pitchFamily="18" charset="0"/>
              </a:rPr>
              <a:t>fluent and </a:t>
            </a:r>
            <a:r>
              <a:rPr lang="en-US" altLang="zh-CN" sz="2800" dirty="0">
                <a:latin typeface="Times New Roman" panose="02020603050405020304" pitchFamily="18" charset="0"/>
                <a:cs typeface="Times New Roman" panose="02020603050405020304" pitchFamily="18" charset="0"/>
              </a:rPr>
              <a:t>coherent </a:t>
            </a:r>
            <a:r>
              <a:rPr lang="en-US" altLang="zh-CN" sz="2800" dirty="0" smtClean="0">
                <a:latin typeface="Times New Roman" panose="02020603050405020304" pitchFamily="18" charset="0"/>
                <a:cs typeface="Times New Roman" panose="02020603050405020304" pitchFamily="18" charset="0"/>
              </a:rPr>
              <a:t>outputs.</a:t>
            </a:r>
            <a:endParaRPr lang="zh-CN" altLang="en-US" sz="2800" dirty="0">
              <a:latin typeface="Times New Roman" panose="02020603050405020304" pitchFamily="18" charset="0"/>
              <a:cs typeface="Times New Roman" panose="02020603050405020304" pitchFamily="18" charset="0"/>
            </a:endParaRPr>
          </a:p>
        </p:txBody>
      </p:sp>
      <p:cxnSp>
        <p:nvCxnSpPr>
          <p:cNvPr id="12" name="直接箭头连接符 11"/>
          <p:cNvCxnSpPr>
            <a:stCxn id="5" idx="2"/>
            <a:endCxn id="7" idx="0"/>
          </p:cNvCxnSpPr>
          <p:nvPr/>
        </p:nvCxnSpPr>
        <p:spPr>
          <a:xfrm flipH="1">
            <a:off x="3117022" y="2667508"/>
            <a:ext cx="3359978" cy="68846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a:endCxn id="8" idx="0"/>
          </p:cNvCxnSpPr>
          <p:nvPr/>
        </p:nvCxnSpPr>
        <p:spPr>
          <a:xfrm flipH="1">
            <a:off x="3050920" y="4881093"/>
            <a:ext cx="1373" cy="71194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55897301"/>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978522" y="60512"/>
            <a:ext cx="7758953" cy="677108"/>
          </a:xfrm>
          <a:prstGeom prst="rect">
            <a:avLst/>
          </a:prstGeom>
          <a:noFill/>
        </p:spPr>
        <p:txBody>
          <a:bodyPr wrap="square" rtlCol="0">
            <a:spAutoFit/>
          </a:bodyPr>
          <a:lstStyle/>
          <a:p>
            <a:r>
              <a:rPr lang="zh-CN" altLang="en-US" sz="3800" dirty="0" smtClean="0">
                <a:latin typeface="黑体" panose="02010609060101010101" pitchFamily="49" charset="-122"/>
              </a:rPr>
              <a:t>基于互信息的无监督风格诗歌生成</a:t>
            </a:r>
            <a:endParaRPr lang="x-none" altLang="zh-CN" sz="3800" dirty="0">
              <a:latin typeface="黑体" panose="02010609060101010101" pitchFamily="49" charset="-122"/>
            </a:endParaRPr>
          </a:p>
        </p:txBody>
      </p:sp>
      <p:sp>
        <p:nvSpPr>
          <p:cNvPr id="3" name="矩形 2"/>
          <p:cNvSpPr/>
          <p:nvPr/>
        </p:nvSpPr>
        <p:spPr>
          <a:xfrm>
            <a:off x="239690" y="945634"/>
            <a:ext cx="1636987" cy="523220"/>
          </a:xfrm>
          <a:prstGeom prst="rect">
            <a:avLst/>
          </a:prstGeom>
        </p:spPr>
        <p:txBody>
          <a:bodyPr wrap="none">
            <a:spAutoFit/>
          </a:bodyPr>
          <a:lstStyle/>
          <a:p>
            <a:r>
              <a:rPr lang="en-US" altLang="zh-CN" sz="2800" dirty="0">
                <a:latin typeface="Times New Roman" panose="02020603050405020304" pitchFamily="18" charset="0"/>
                <a:cs typeface="Times New Roman" panose="02020603050405020304" pitchFamily="18" charset="0"/>
              </a:rPr>
              <a:t>Maximize</a:t>
            </a:r>
            <a:endParaRPr lang="zh-CN" altLang="en-US" sz="2800" dirty="0"/>
          </a:p>
        </p:txBody>
      </p:sp>
      <p:pic>
        <p:nvPicPr>
          <p:cNvPr id="2" name="图片 1"/>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2442464" y="1581150"/>
            <a:ext cx="7329162" cy="1086358"/>
          </a:xfrm>
          <a:prstGeom prst="rect">
            <a:avLst/>
          </a:prstGeom>
        </p:spPr>
      </p:pic>
      <p:sp>
        <p:nvSpPr>
          <p:cNvPr id="5" name="矩形 4"/>
          <p:cNvSpPr/>
          <p:nvPr/>
        </p:nvSpPr>
        <p:spPr>
          <a:xfrm>
            <a:off x="4514850" y="1581150"/>
            <a:ext cx="3924300" cy="108635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8731250" y="1581150"/>
            <a:ext cx="971550" cy="1086358"/>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176144" y="3355975"/>
            <a:ext cx="5881755" cy="1384995"/>
          </a:xfrm>
          <a:prstGeom prst="rect">
            <a:avLst/>
          </a:prstGeom>
          <a:noFill/>
        </p:spPr>
        <p:txBody>
          <a:bodyPr wrap="square" rtlCol="0">
            <a:spAutoFit/>
          </a:bodyPr>
          <a:lstStyle/>
          <a:p>
            <a:r>
              <a:rPr lang="en-US" altLang="zh-CN" sz="2800" dirty="0">
                <a:latin typeface="Times New Roman" panose="02020603050405020304" pitchFamily="18" charset="0"/>
                <a:cs typeface="Times New Roman" panose="02020603050405020304" pitchFamily="18" charset="0"/>
              </a:rPr>
              <a:t>style </a:t>
            </a:r>
            <a:r>
              <a:rPr lang="en-US" altLang="zh-CN" sz="2800" dirty="0" smtClean="0">
                <a:latin typeface="Times New Roman" panose="02020603050405020304" pitchFamily="18" charset="0"/>
                <a:cs typeface="Times New Roman" panose="02020603050405020304" pitchFamily="18" charset="0"/>
              </a:rPr>
              <a:t>irrelevant generation likelihood, which computed </a:t>
            </a:r>
            <a:r>
              <a:rPr lang="en-US" altLang="zh-CN" sz="2800" dirty="0">
                <a:latin typeface="Times New Roman" panose="02020603050405020304" pitchFamily="18" charset="0"/>
                <a:cs typeface="Times New Roman" panose="02020603050405020304" pitchFamily="18" charset="0"/>
              </a:rPr>
              <a:t>by </a:t>
            </a:r>
            <a:r>
              <a:rPr lang="en-US" altLang="zh-CN" sz="2800" dirty="0" smtClean="0">
                <a:latin typeface="Times New Roman" panose="02020603050405020304" pitchFamily="18" charset="0"/>
                <a:cs typeface="Times New Roman" panose="02020603050405020304" pitchFamily="18" charset="0"/>
              </a:rPr>
              <a:t>setting one-hot </a:t>
            </a:r>
            <a:r>
              <a:rPr lang="en-US" altLang="zh-CN" sz="2800" dirty="0">
                <a:latin typeface="Times New Roman" panose="02020603050405020304" pitchFamily="18" charset="0"/>
                <a:cs typeface="Times New Roman" panose="02020603050405020304" pitchFamily="18" charset="0"/>
              </a:rPr>
              <a:t>style representation to an all-zero </a:t>
            </a:r>
            <a:r>
              <a:rPr lang="en-US" altLang="zh-CN" sz="2800" dirty="0" smtClean="0">
                <a:latin typeface="Times New Roman" panose="02020603050405020304" pitchFamily="18" charset="0"/>
                <a:cs typeface="Times New Roman" panose="02020603050405020304" pitchFamily="18" charset="0"/>
              </a:rPr>
              <a:t>vector.</a:t>
            </a:r>
            <a:endParaRPr lang="zh-CN" altLang="en-US" sz="2800" dirty="0">
              <a:latin typeface="Times New Roman" panose="02020603050405020304" pitchFamily="18" charset="0"/>
              <a:cs typeface="Times New Roman" panose="02020603050405020304" pitchFamily="18" charset="0"/>
            </a:endParaRPr>
          </a:p>
        </p:txBody>
      </p:sp>
      <p:sp>
        <p:nvSpPr>
          <p:cNvPr id="8" name="文本框 7"/>
          <p:cNvSpPr txBox="1"/>
          <p:nvPr/>
        </p:nvSpPr>
        <p:spPr>
          <a:xfrm>
            <a:off x="176144" y="5593038"/>
            <a:ext cx="5749552" cy="954107"/>
          </a:xfrm>
          <a:prstGeom prst="rect">
            <a:avLst/>
          </a:prstGeom>
          <a:noFill/>
        </p:spPr>
        <p:txBody>
          <a:bodyPr wrap="square" rtlCol="0">
            <a:spAutoFit/>
          </a:bodyPr>
          <a:lstStyle/>
          <a:p>
            <a:r>
              <a:rPr lang="en-US" altLang="zh-CN" sz="2800" dirty="0">
                <a:latin typeface="Times New Roman" panose="02020603050405020304" pitchFamily="18" charset="0"/>
                <a:cs typeface="Times New Roman" panose="02020603050405020304" pitchFamily="18" charset="0"/>
              </a:rPr>
              <a:t>E</a:t>
            </a:r>
            <a:r>
              <a:rPr lang="en-US" altLang="zh-CN" sz="2800" dirty="0" smtClean="0">
                <a:latin typeface="Times New Roman" panose="02020603050405020304" pitchFamily="18" charset="0"/>
                <a:cs typeface="Times New Roman" panose="02020603050405020304" pitchFamily="18" charset="0"/>
              </a:rPr>
              <a:t>nsures </a:t>
            </a:r>
            <a:r>
              <a:rPr lang="en-US" altLang="zh-CN" sz="2800" dirty="0">
                <a:latin typeface="Times New Roman" panose="02020603050405020304" pitchFamily="18" charset="0"/>
                <a:cs typeface="Times New Roman" panose="02020603050405020304" pitchFamily="18" charset="0"/>
              </a:rPr>
              <a:t>that the decoder can generate </a:t>
            </a:r>
            <a:r>
              <a:rPr lang="en-US" altLang="zh-CN" sz="2800" dirty="0" smtClean="0">
                <a:latin typeface="Times New Roman" panose="02020603050405020304" pitchFamily="18" charset="0"/>
                <a:cs typeface="Times New Roman" panose="02020603050405020304" pitchFamily="18" charset="0"/>
              </a:rPr>
              <a:t>fluent and </a:t>
            </a:r>
            <a:r>
              <a:rPr lang="en-US" altLang="zh-CN" sz="2800" dirty="0">
                <a:latin typeface="Times New Roman" panose="02020603050405020304" pitchFamily="18" charset="0"/>
                <a:cs typeface="Times New Roman" panose="02020603050405020304" pitchFamily="18" charset="0"/>
              </a:rPr>
              <a:t>coherent </a:t>
            </a:r>
            <a:r>
              <a:rPr lang="en-US" altLang="zh-CN" sz="2800" dirty="0" smtClean="0">
                <a:latin typeface="Times New Roman" panose="02020603050405020304" pitchFamily="18" charset="0"/>
                <a:cs typeface="Times New Roman" panose="02020603050405020304" pitchFamily="18" charset="0"/>
              </a:rPr>
              <a:t>outputs.</a:t>
            </a:r>
            <a:endParaRPr lang="zh-CN" altLang="en-US" sz="2800" dirty="0">
              <a:latin typeface="Times New Roman" panose="02020603050405020304" pitchFamily="18" charset="0"/>
              <a:cs typeface="Times New Roman" panose="02020603050405020304" pitchFamily="18" charset="0"/>
            </a:endParaRPr>
          </a:p>
        </p:txBody>
      </p:sp>
      <p:sp>
        <p:nvSpPr>
          <p:cNvPr id="9" name="文本框 8"/>
          <p:cNvSpPr txBox="1"/>
          <p:nvPr/>
        </p:nvSpPr>
        <p:spPr>
          <a:xfrm>
            <a:off x="8034901" y="3249428"/>
            <a:ext cx="3473450" cy="523220"/>
          </a:xfrm>
          <a:prstGeom prst="rect">
            <a:avLst/>
          </a:prstGeom>
          <a:noFill/>
        </p:spPr>
        <p:txBody>
          <a:bodyPr wrap="square" rtlCol="0">
            <a:spAutoFit/>
          </a:bodyPr>
          <a:lstStyle/>
          <a:p>
            <a:r>
              <a:rPr lang="en-US" altLang="zh-CN" sz="2800" dirty="0" smtClean="0">
                <a:latin typeface="Times New Roman" panose="02020603050405020304" pitchFamily="18" charset="0"/>
                <a:cs typeface="Times New Roman" panose="02020603050405020304" pitchFamily="18" charset="0"/>
              </a:rPr>
              <a:t>Style </a:t>
            </a:r>
            <a:r>
              <a:rPr lang="en-US" altLang="zh-CN" sz="2800" dirty="0">
                <a:latin typeface="Times New Roman" panose="02020603050405020304" pitchFamily="18" charset="0"/>
                <a:cs typeface="Times New Roman" panose="02020603050405020304" pitchFamily="18" charset="0"/>
              </a:rPr>
              <a:t>regularization</a:t>
            </a:r>
            <a:r>
              <a:rPr lang="en-US" altLang="zh-CN" sz="2800" dirty="0" smtClean="0">
                <a:latin typeface="Times New Roman" panose="02020603050405020304" pitchFamily="18" charset="0"/>
                <a:cs typeface="Times New Roman" panose="02020603050405020304" pitchFamily="18" charset="0"/>
              </a:rPr>
              <a:t> </a:t>
            </a:r>
            <a:endParaRPr lang="zh-CN" altLang="en-US" sz="2800" dirty="0">
              <a:latin typeface="Times New Roman" panose="02020603050405020304" pitchFamily="18" charset="0"/>
              <a:cs typeface="Times New Roman" panose="02020603050405020304" pitchFamily="18" charset="0"/>
            </a:endParaRPr>
          </a:p>
        </p:txBody>
      </p:sp>
      <p:cxnSp>
        <p:nvCxnSpPr>
          <p:cNvPr id="12" name="直接箭头连接符 11"/>
          <p:cNvCxnSpPr>
            <a:stCxn id="5" idx="2"/>
            <a:endCxn id="7" idx="0"/>
          </p:cNvCxnSpPr>
          <p:nvPr/>
        </p:nvCxnSpPr>
        <p:spPr>
          <a:xfrm flipH="1">
            <a:off x="3117022" y="2667508"/>
            <a:ext cx="3359978" cy="68846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a:endCxn id="8" idx="0"/>
          </p:cNvCxnSpPr>
          <p:nvPr/>
        </p:nvCxnSpPr>
        <p:spPr>
          <a:xfrm flipH="1">
            <a:off x="3050920" y="4881093"/>
            <a:ext cx="1373" cy="71194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p:nvPr/>
        </p:nvCxnSpPr>
        <p:spPr>
          <a:xfrm flipH="1">
            <a:off x="9217025" y="2753738"/>
            <a:ext cx="1373" cy="711945"/>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6312012"/>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978522" y="60512"/>
            <a:ext cx="7758953" cy="677108"/>
          </a:xfrm>
          <a:prstGeom prst="rect">
            <a:avLst/>
          </a:prstGeom>
          <a:noFill/>
        </p:spPr>
        <p:txBody>
          <a:bodyPr wrap="square" rtlCol="0">
            <a:spAutoFit/>
          </a:bodyPr>
          <a:lstStyle/>
          <a:p>
            <a:r>
              <a:rPr lang="zh-CN" altLang="en-US" sz="3800" dirty="0" smtClean="0">
                <a:latin typeface="黑体" panose="02010609060101010101" pitchFamily="49" charset="-122"/>
              </a:rPr>
              <a:t>基于互信息的无监督风格诗歌生成</a:t>
            </a:r>
            <a:endParaRPr lang="x-none" altLang="zh-CN" sz="3800" dirty="0">
              <a:latin typeface="黑体" panose="02010609060101010101" pitchFamily="49" charset="-122"/>
            </a:endParaRPr>
          </a:p>
        </p:txBody>
      </p:sp>
      <p:sp>
        <p:nvSpPr>
          <p:cNvPr id="3" name="矩形 2"/>
          <p:cNvSpPr/>
          <p:nvPr/>
        </p:nvSpPr>
        <p:spPr>
          <a:xfrm>
            <a:off x="239690" y="945634"/>
            <a:ext cx="1636987" cy="523220"/>
          </a:xfrm>
          <a:prstGeom prst="rect">
            <a:avLst/>
          </a:prstGeom>
        </p:spPr>
        <p:txBody>
          <a:bodyPr wrap="none">
            <a:spAutoFit/>
          </a:bodyPr>
          <a:lstStyle/>
          <a:p>
            <a:r>
              <a:rPr lang="en-US" altLang="zh-CN" sz="2800" dirty="0">
                <a:latin typeface="Times New Roman" panose="02020603050405020304" pitchFamily="18" charset="0"/>
                <a:cs typeface="Times New Roman" panose="02020603050405020304" pitchFamily="18" charset="0"/>
              </a:rPr>
              <a:t>Maximize</a:t>
            </a:r>
            <a:endParaRPr lang="zh-CN" altLang="en-US" sz="2800" dirty="0"/>
          </a:p>
        </p:txBody>
      </p:sp>
      <p:pic>
        <p:nvPicPr>
          <p:cNvPr id="2" name="图片 1"/>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2442464" y="1581150"/>
            <a:ext cx="7329162" cy="1086358"/>
          </a:xfrm>
          <a:prstGeom prst="rect">
            <a:avLst/>
          </a:prstGeom>
        </p:spPr>
      </p:pic>
      <p:sp>
        <p:nvSpPr>
          <p:cNvPr id="5" name="矩形 4"/>
          <p:cNvSpPr/>
          <p:nvPr/>
        </p:nvSpPr>
        <p:spPr>
          <a:xfrm>
            <a:off x="4514850" y="1581150"/>
            <a:ext cx="3924300" cy="108635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8731250" y="1581150"/>
            <a:ext cx="971550" cy="1086358"/>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176144" y="3355975"/>
            <a:ext cx="5881755" cy="1384995"/>
          </a:xfrm>
          <a:prstGeom prst="rect">
            <a:avLst/>
          </a:prstGeom>
          <a:noFill/>
        </p:spPr>
        <p:txBody>
          <a:bodyPr wrap="square" rtlCol="0">
            <a:spAutoFit/>
          </a:bodyPr>
          <a:lstStyle/>
          <a:p>
            <a:r>
              <a:rPr lang="en-US" altLang="zh-CN" sz="2800" dirty="0">
                <a:latin typeface="Times New Roman" panose="02020603050405020304" pitchFamily="18" charset="0"/>
                <a:cs typeface="Times New Roman" panose="02020603050405020304" pitchFamily="18" charset="0"/>
              </a:rPr>
              <a:t>style </a:t>
            </a:r>
            <a:r>
              <a:rPr lang="en-US" altLang="zh-CN" sz="2800" dirty="0" smtClean="0">
                <a:latin typeface="Times New Roman" panose="02020603050405020304" pitchFamily="18" charset="0"/>
                <a:cs typeface="Times New Roman" panose="02020603050405020304" pitchFamily="18" charset="0"/>
              </a:rPr>
              <a:t>irrelevant generation likelihood, which computed </a:t>
            </a:r>
            <a:r>
              <a:rPr lang="en-US" altLang="zh-CN" sz="2800" dirty="0">
                <a:latin typeface="Times New Roman" panose="02020603050405020304" pitchFamily="18" charset="0"/>
                <a:cs typeface="Times New Roman" panose="02020603050405020304" pitchFamily="18" charset="0"/>
              </a:rPr>
              <a:t>by </a:t>
            </a:r>
            <a:r>
              <a:rPr lang="en-US" altLang="zh-CN" sz="2800" dirty="0" smtClean="0">
                <a:latin typeface="Times New Roman" panose="02020603050405020304" pitchFamily="18" charset="0"/>
                <a:cs typeface="Times New Roman" panose="02020603050405020304" pitchFamily="18" charset="0"/>
              </a:rPr>
              <a:t>setting one-hot </a:t>
            </a:r>
            <a:r>
              <a:rPr lang="en-US" altLang="zh-CN" sz="2800" dirty="0">
                <a:latin typeface="Times New Roman" panose="02020603050405020304" pitchFamily="18" charset="0"/>
                <a:cs typeface="Times New Roman" panose="02020603050405020304" pitchFamily="18" charset="0"/>
              </a:rPr>
              <a:t>style representation to an all-zero </a:t>
            </a:r>
            <a:r>
              <a:rPr lang="en-US" altLang="zh-CN" sz="2800" dirty="0" smtClean="0">
                <a:latin typeface="Times New Roman" panose="02020603050405020304" pitchFamily="18" charset="0"/>
                <a:cs typeface="Times New Roman" panose="02020603050405020304" pitchFamily="18" charset="0"/>
              </a:rPr>
              <a:t>vector.</a:t>
            </a:r>
            <a:endParaRPr lang="zh-CN" altLang="en-US" sz="2800" dirty="0">
              <a:latin typeface="Times New Roman" panose="02020603050405020304" pitchFamily="18" charset="0"/>
              <a:cs typeface="Times New Roman" panose="02020603050405020304" pitchFamily="18" charset="0"/>
            </a:endParaRPr>
          </a:p>
        </p:txBody>
      </p:sp>
      <p:sp>
        <p:nvSpPr>
          <p:cNvPr id="8" name="文本框 7"/>
          <p:cNvSpPr txBox="1"/>
          <p:nvPr/>
        </p:nvSpPr>
        <p:spPr>
          <a:xfrm>
            <a:off x="176144" y="5593038"/>
            <a:ext cx="5749552" cy="954107"/>
          </a:xfrm>
          <a:prstGeom prst="rect">
            <a:avLst/>
          </a:prstGeom>
          <a:noFill/>
        </p:spPr>
        <p:txBody>
          <a:bodyPr wrap="square" rtlCol="0">
            <a:spAutoFit/>
          </a:bodyPr>
          <a:lstStyle/>
          <a:p>
            <a:r>
              <a:rPr lang="en-US" altLang="zh-CN" sz="2800" dirty="0">
                <a:latin typeface="Times New Roman" panose="02020603050405020304" pitchFamily="18" charset="0"/>
                <a:cs typeface="Times New Roman" panose="02020603050405020304" pitchFamily="18" charset="0"/>
              </a:rPr>
              <a:t>E</a:t>
            </a:r>
            <a:r>
              <a:rPr lang="en-US" altLang="zh-CN" sz="2800" dirty="0" smtClean="0">
                <a:latin typeface="Times New Roman" panose="02020603050405020304" pitchFamily="18" charset="0"/>
                <a:cs typeface="Times New Roman" panose="02020603050405020304" pitchFamily="18" charset="0"/>
              </a:rPr>
              <a:t>nsures </a:t>
            </a:r>
            <a:r>
              <a:rPr lang="en-US" altLang="zh-CN" sz="2800" dirty="0">
                <a:latin typeface="Times New Roman" panose="02020603050405020304" pitchFamily="18" charset="0"/>
                <a:cs typeface="Times New Roman" panose="02020603050405020304" pitchFamily="18" charset="0"/>
              </a:rPr>
              <a:t>that the decoder can generate </a:t>
            </a:r>
            <a:r>
              <a:rPr lang="en-US" altLang="zh-CN" sz="2800" dirty="0" smtClean="0">
                <a:latin typeface="Times New Roman" panose="02020603050405020304" pitchFamily="18" charset="0"/>
                <a:cs typeface="Times New Roman" panose="02020603050405020304" pitchFamily="18" charset="0"/>
              </a:rPr>
              <a:t>fluent and </a:t>
            </a:r>
            <a:r>
              <a:rPr lang="en-US" altLang="zh-CN" sz="2800" dirty="0">
                <a:latin typeface="Times New Roman" panose="02020603050405020304" pitchFamily="18" charset="0"/>
                <a:cs typeface="Times New Roman" panose="02020603050405020304" pitchFamily="18" charset="0"/>
              </a:rPr>
              <a:t>coherent </a:t>
            </a:r>
            <a:r>
              <a:rPr lang="en-US" altLang="zh-CN" sz="2800" dirty="0" smtClean="0">
                <a:latin typeface="Times New Roman" panose="02020603050405020304" pitchFamily="18" charset="0"/>
                <a:cs typeface="Times New Roman" panose="02020603050405020304" pitchFamily="18" charset="0"/>
              </a:rPr>
              <a:t>outputs.</a:t>
            </a:r>
            <a:endParaRPr lang="zh-CN" altLang="en-US" sz="2800" dirty="0">
              <a:latin typeface="Times New Roman" panose="02020603050405020304" pitchFamily="18" charset="0"/>
              <a:cs typeface="Times New Roman" panose="02020603050405020304" pitchFamily="18" charset="0"/>
            </a:endParaRPr>
          </a:p>
        </p:txBody>
      </p:sp>
      <p:sp>
        <p:nvSpPr>
          <p:cNvPr id="9" name="文本框 8"/>
          <p:cNvSpPr txBox="1"/>
          <p:nvPr/>
        </p:nvSpPr>
        <p:spPr>
          <a:xfrm>
            <a:off x="8034901" y="3249428"/>
            <a:ext cx="3473450" cy="523220"/>
          </a:xfrm>
          <a:prstGeom prst="rect">
            <a:avLst/>
          </a:prstGeom>
          <a:noFill/>
        </p:spPr>
        <p:txBody>
          <a:bodyPr wrap="square" rtlCol="0">
            <a:spAutoFit/>
          </a:bodyPr>
          <a:lstStyle/>
          <a:p>
            <a:r>
              <a:rPr lang="en-US" altLang="zh-CN" sz="2800" dirty="0" smtClean="0">
                <a:latin typeface="Times New Roman" panose="02020603050405020304" pitchFamily="18" charset="0"/>
                <a:cs typeface="Times New Roman" panose="02020603050405020304" pitchFamily="18" charset="0"/>
              </a:rPr>
              <a:t>Style </a:t>
            </a:r>
            <a:r>
              <a:rPr lang="en-US" altLang="zh-CN" sz="2800" dirty="0">
                <a:latin typeface="Times New Roman" panose="02020603050405020304" pitchFamily="18" charset="0"/>
                <a:cs typeface="Times New Roman" panose="02020603050405020304" pitchFamily="18" charset="0"/>
              </a:rPr>
              <a:t>regularization</a:t>
            </a:r>
            <a:r>
              <a:rPr lang="en-US" altLang="zh-CN" sz="2800" dirty="0" smtClean="0">
                <a:latin typeface="Times New Roman" panose="02020603050405020304" pitchFamily="18" charset="0"/>
                <a:cs typeface="Times New Roman" panose="02020603050405020304" pitchFamily="18" charset="0"/>
              </a:rPr>
              <a:t> </a:t>
            </a:r>
            <a:endParaRPr lang="zh-CN" altLang="en-US" sz="2800" dirty="0">
              <a:latin typeface="Times New Roman" panose="02020603050405020304" pitchFamily="18" charset="0"/>
              <a:cs typeface="Times New Roman" panose="02020603050405020304" pitchFamily="18" charset="0"/>
            </a:endParaRPr>
          </a:p>
        </p:txBody>
      </p:sp>
      <p:sp>
        <p:nvSpPr>
          <p:cNvPr id="10" name="文本框 9"/>
          <p:cNvSpPr txBox="1"/>
          <p:nvPr/>
        </p:nvSpPr>
        <p:spPr>
          <a:xfrm>
            <a:off x="6557493" y="5085222"/>
            <a:ext cx="5634507" cy="1384995"/>
          </a:xfrm>
          <a:prstGeom prst="rect">
            <a:avLst/>
          </a:prstGeom>
          <a:noFill/>
        </p:spPr>
        <p:txBody>
          <a:bodyPr wrap="square" rtlCol="0">
            <a:spAutoFit/>
          </a:bodyPr>
          <a:lstStyle/>
          <a:p>
            <a:r>
              <a:rPr lang="en-US" altLang="zh-CN" sz="2800" dirty="0" smtClean="0">
                <a:latin typeface="Times New Roman" panose="02020603050405020304" pitchFamily="18" charset="0"/>
                <a:cs typeface="Times New Roman" panose="02020603050405020304" pitchFamily="18" charset="0"/>
              </a:rPr>
              <a:t>Guarantees the </a:t>
            </a:r>
            <a:r>
              <a:rPr lang="en-US" altLang="zh-CN" sz="2800" dirty="0">
                <a:latin typeface="Times New Roman" panose="02020603050405020304" pitchFamily="18" charset="0"/>
                <a:cs typeface="Times New Roman" panose="02020603050405020304" pitchFamily="18" charset="0"/>
              </a:rPr>
              <a:t>style-specific output has a strong </a:t>
            </a:r>
            <a:r>
              <a:rPr lang="en-US" altLang="zh-CN" sz="2800" dirty="0" smtClean="0">
                <a:latin typeface="Times New Roman" panose="02020603050405020304" pitchFamily="18" charset="0"/>
                <a:cs typeface="Times New Roman" panose="02020603050405020304" pitchFamily="18" charset="0"/>
              </a:rPr>
              <a:t>dependency on </a:t>
            </a:r>
            <a:r>
              <a:rPr lang="en-US" altLang="zh-CN" sz="2800" dirty="0">
                <a:latin typeface="Times New Roman" panose="02020603050405020304" pitchFamily="18" charset="0"/>
                <a:cs typeface="Times New Roman" panose="02020603050405020304" pitchFamily="18" charset="0"/>
              </a:rPr>
              <a:t>the one-hot style representation </a:t>
            </a:r>
            <a:r>
              <a:rPr lang="en-US" altLang="zh-CN" sz="2800" dirty="0" smtClean="0">
                <a:latin typeface="Times New Roman" panose="02020603050405020304" pitchFamily="18" charset="0"/>
                <a:cs typeface="Times New Roman" panose="02020603050405020304" pitchFamily="18" charset="0"/>
              </a:rPr>
              <a:t>input.</a:t>
            </a:r>
            <a:endParaRPr lang="zh-CN" altLang="en-US" sz="2800" dirty="0">
              <a:latin typeface="Times New Roman" panose="02020603050405020304" pitchFamily="18" charset="0"/>
              <a:cs typeface="Times New Roman" panose="02020603050405020304" pitchFamily="18" charset="0"/>
            </a:endParaRPr>
          </a:p>
        </p:txBody>
      </p:sp>
      <p:cxnSp>
        <p:nvCxnSpPr>
          <p:cNvPr id="12" name="直接箭头连接符 11"/>
          <p:cNvCxnSpPr>
            <a:stCxn id="5" idx="2"/>
            <a:endCxn id="7" idx="0"/>
          </p:cNvCxnSpPr>
          <p:nvPr/>
        </p:nvCxnSpPr>
        <p:spPr>
          <a:xfrm flipH="1">
            <a:off x="3117022" y="2667508"/>
            <a:ext cx="3359978" cy="68846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a:endCxn id="8" idx="0"/>
          </p:cNvCxnSpPr>
          <p:nvPr/>
        </p:nvCxnSpPr>
        <p:spPr>
          <a:xfrm flipH="1">
            <a:off x="3050920" y="4881093"/>
            <a:ext cx="1373" cy="71194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p:nvPr/>
        </p:nvCxnSpPr>
        <p:spPr>
          <a:xfrm flipH="1">
            <a:off x="9217025" y="2753738"/>
            <a:ext cx="1373" cy="711945"/>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p:nvPr/>
        </p:nvCxnSpPr>
        <p:spPr>
          <a:xfrm flipH="1">
            <a:off x="9217025" y="3804307"/>
            <a:ext cx="1" cy="1280915"/>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1781960"/>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978522" y="60512"/>
            <a:ext cx="7758953" cy="677108"/>
          </a:xfrm>
          <a:prstGeom prst="rect">
            <a:avLst/>
          </a:prstGeom>
          <a:noFill/>
        </p:spPr>
        <p:txBody>
          <a:bodyPr wrap="square" rtlCol="0">
            <a:spAutoFit/>
          </a:bodyPr>
          <a:lstStyle/>
          <a:p>
            <a:r>
              <a:rPr lang="zh-CN" altLang="en-US" sz="3800" dirty="0" smtClean="0">
                <a:latin typeface="黑体" panose="02010609060101010101" pitchFamily="49" charset="-122"/>
              </a:rPr>
              <a:t>基于互信息的无监督风格诗歌生成</a:t>
            </a:r>
            <a:endParaRPr lang="x-none" altLang="zh-CN" sz="3800" dirty="0">
              <a:latin typeface="黑体" panose="02010609060101010101" pitchFamily="49" charset="-122"/>
            </a:endParaRPr>
          </a:p>
        </p:txBody>
      </p:sp>
      <p:sp>
        <p:nvSpPr>
          <p:cNvPr id="3" name="矩形 2"/>
          <p:cNvSpPr/>
          <p:nvPr/>
        </p:nvSpPr>
        <p:spPr>
          <a:xfrm>
            <a:off x="239690" y="945634"/>
            <a:ext cx="1636987" cy="523220"/>
          </a:xfrm>
          <a:prstGeom prst="rect">
            <a:avLst/>
          </a:prstGeom>
        </p:spPr>
        <p:txBody>
          <a:bodyPr wrap="none">
            <a:spAutoFit/>
          </a:bodyPr>
          <a:lstStyle/>
          <a:p>
            <a:r>
              <a:rPr lang="en-US" altLang="zh-CN" sz="2800" dirty="0">
                <a:latin typeface="Times New Roman" panose="02020603050405020304" pitchFamily="18" charset="0"/>
                <a:cs typeface="Times New Roman" panose="02020603050405020304" pitchFamily="18" charset="0"/>
              </a:rPr>
              <a:t>Maximize</a:t>
            </a:r>
            <a:endParaRPr lang="zh-CN" altLang="en-US" sz="2800" dirty="0"/>
          </a:p>
        </p:txBody>
      </p:sp>
      <p:pic>
        <p:nvPicPr>
          <p:cNvPr id="2" name="图片 1"/>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2442464" y="1581150"/>
            <a:ext cx="7329162" cy="1086358"/>
          </a:xfrm>
          <a:prstGeom prst="rect">
            <a:avLst/>
          </a:prstGeom>
        </p:spPr>
      </p:pic>
      <p:sp>
        <p:nvSpPr>
          <p:cNvPr id="5" name="矩形 4"/>
          <p:cNvSpPr/>
          <p:nvPr/>
        </p:nvSpPr>
        <p:spPr>
          <a:xfrm>
            <a:off x="4514850" y="1581150"/>
            <a:ext cx="3924300" cy="108635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8731250" y="1581150"/>
            <a:ext cx="971550" cy="1086358"/>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2484589" y="3666227"/>
            <a:ext cx="7388225" cy="1384995"/>
          </a:xfrm>
          <a:prstGeom prst="rect">
            <a:avLst/>
          </a:prstGeom>
          <a:noFill/>
        </p:spPr>
        <p:txBody>
          <a:bodyPr wrap="square" rtlCol="0">
            <a:spAutoFit/>
          </a:bodyPr>
          <a:lstStyle/>
          <a:p>
            <a:r>
              <a:rPr lang="en-US" altLang="zh-CN" sz="2800" dirty="0">
                <a:latin typeface="Times New Roman" panose="02020603050405020304" pitchFamily="18" charset="0"/>
                <a:cs typeface="Times New Roman" panose="02020603050405020304" pitchFamily="18" charset="0"/>
              </a:rPr>
              <a:t>our model is not task-specific: </a:t>
            </a:r>
            <a:r>
              <a:rPr lang="en-US" altLang="zh-CN" sz="2800" dirty="0" smtClean="0">
                <a:latin typeface="Times New Roman" panose="02020603050405020304" pitchFamily="18" charset="0"/>
                <a:cs typeface="Times New Roman" panose="02020603050405020304" pitchFamily="18" charset="0"/>
              </a:rPr>
              <a:t>the regularization </a:t>
            </a:r>
            <a:r>
              <a:rPr lang="en-US" altLang="zh-CN" sz="2800" dirty="0">
                <a:latin typeface="Times New Roman" panose="02020603050405020304" pitchFamily="18" charset="0"/>
                <a:cs typeface="Times New Roman" panose="02020603050405020304" pitchFamily="18" charset="0"/>
              </a:rPr>
              <a:t>term </a:t>
            </a:r>
            <a:r>
              <a:rPr lang="en-US" altLang="zh-CN" sz="2800" dirty="0" smtClean="0">
                <a:latin typeface="Times New Roman" panose="02020603050405020304" pitchFamily="18" charset="0"/>
                <a:cs typeface="Times New Roman" panose="02020603050405020304" pitchFamily="18" charset="0"/>
              </a:rPr>
              <a:t>can </a:t>
            </a:r>
            <a:r>
              <a:rPr lang="en-US" altLang="zh-CN" sz="2800" dirty="0">
                <a:latin typeface="Times New Roman" panose="02020603050405020304" pitchFamily="18" charset="0"/>
                <a:cs typeface="Times New Roman" panose="02020603050405020304" pitchFamily="18" charset="0"/>
              </a:rPr>
              <a:t>be added to </a:t>
            </a:r>
            <a:r>
              <a:rPr lang="en-US" altLang="zh-CN" sz="2800" dirty="0" smtClean="0">
                <a:latin typeface="Times New Roman" panose="02020603050405020304" pitchFamily="18" charset="0"/>
                <a:cs typeface="Times New Roman" panose="02020603050405020304" pitchFamily="18" charset="0"/>
              </a:rPr>
              <a:t>any other basic models </a:t>
            </a:r>
            <a:r>
              <a:rPr lang="en-US" altLang="zh-CN" sz="2800" dirty="0">
                <a:latin typeface="Times New Roman" panose="02020603050405020304" pitchFamily="18" charset="0"/>
                <a:cs typeface="Times New Roman" panose="02020603050405020304" pitchFamily="18" charset="0"/>
              </a:rPr>
              <a:t>conveniently for diverse or stylistic generations.</a:t>
            </a:r>
            <a:endParaRPr lang="zh-CN" altLang="en-US"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0389073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978522" y="60512"/>
            <a:ext cx="7758953" cy="677108"/>
          </a:xfrm>
          <a:prstGeom prst="rect">
            <a:avLst/>
          </a:prstGeom>
          <a:noFill/>
        </p:spPr>
        <p:txBody>
          <a:bodyPr wrap="square" rtlCol="0">
            <a:spAutoFit/>
          </a:bodyPr>
          <a:lstStyle/>
          <a:p>
            <a:r>
              <a:rPr lang="zh-CN" altLang="en-US" sz="3800" dirty="0">
                <a:latin typeface="黑体" panose="02010609060101010101" pitchFamily="49" charset="-122"/>
              </a:rPr>
              <a:t>任务背景及</a:t>
            </a:r>
            <a:r>
              <a:rPr lang="x-none" altLang="zh-CN" sz="3800" dirty="0">
                <a:latin typeface="黑体" panose="02010609060101010101" pitchFamily="49" charset="-122"/>
              </a:rPr>
              <a:t>“</a:t>
            </a:r>
            <a:r>
              <a:rPr lang="zh-CN" altLang="en-US" sz="3800" dirty="0">
                <a:latin typeface="黑体" panose="02010609060101010101" pitchFamily="49" charset="-122"/>
              </a:rPr>
              <a:t>九歌</a:t>
            </a:r>
            <a:r>
              <a:rPr lang="x-none" altLang="zh-CN" sz="3800" dirty="0">
                <a:latin typeface="黑体" panose="02010609060101010101" pitchFamily="49" charset="-122"/>
              </a:rPr>
              <a:t>”</a:t>
            </a:r>
            <a:r>
              <a:rPr lang="zh-CN" altLang="en-US" sz="3800" dirty="0">
                <a:latin typeface="黑体" panose="02010609060101010101" pitchFamily="49" charset="-122"/>
              </a:rPr>
              <a:t>作诗系统</a:t>
            </a:r>
            <a:r>
              <a:rPr lang="zh-CN" altLang="en-US" sz="3800" dirty="0" smtClean="0">
                <a:latin typeface="黑体" panose="02010609060101010101" pitchFamily="49" charset="-122"/>
              </a:rPr>
              <a:t>简介</a:t>
            </a:r>
            <a:endParaRPr lang="x-none" altLang="zh-CN" sz="3800" dirty="0">
              <a:latin typeface="黑体" panose="02010609060101010101" pitchFamily="49" charset="-122"/>
            </a:endParaRPr>
          </a:p>
        </p:txBody>
      </p:sp>
      <p:grpSp>
        <p:nvGrpSpPr>
          <p:cNvPr id="6" name="组合 5"/>
          <p:cNvGrpSpPr/>
          <p:nvPr/>
        </p:nvGrpSpPr>
        <p:grpSpPr>
          <a:xfrm>
            <a:off x="143122" y="1285521"/>
            <a:ext cx="3884262" cy="1034948"/>
            <a:chOff x="304497" y="1628435"/>
            <a:chExt cx="3884262" cy="1034948"/>
          </a:xfrm>
        </p:grpSpPr>
        <p:sp>
          <p:nvSpPr>
            <p:cNvPr id="43" name="文本框 42"/>
            <p:cNvSpPr txBox="1"/>
            <p:nvPr/>
          </p:nvSpPr>
          <p:spPr>
            <a:xfrm>
              <a:off x="304497" y="1628435"/>
              <a:ext cx="3884262" cy="954107"/>
            </a:xfrm>
            <a:prstGeom prst="rect">
              <a:avLst/>
            </a:prstGeom>
            <a:noFill/>
          </p:spPr>
          <p:txBody>
            <a:bodyPr wrap="square" rtlCol="0">
              <a:spAutoFit/>
            </a:bodyPr>
            <a:lstStyle/>
            <a:p>
              <a:pPr algn="ctr"/>
              <a:r>
                <a:rPr lang="zh-CN" altLang="en-US" sz="2800" dirty="0" smtClean="0">
                  <a:latin typeface="Times New Roman" panose="02020603050405020304" pitchFamily="18" charset="0"/>
                  <a:cs typeface="Times New Roman" panose="02020603050405020304" pitchFamily="18" charset="0"/>
                </a:rPr>
                <a:t>第一阶段</a:t>
              </a:r>
              <a:r>
                <a:rPr lang="en-US" altLang="zh-CN" sz="2800" dirty="0" smtClean="0">
                  <a:latin typeface="Times New Roman" panose="02020603050405020304" pitchFamily="18" charset="0"/>
                  <a:cs typeface="Times New Roman" panose="02020603050405020304" pitchFamily="18" charset="0"/>
                </a:rPr>
                <a:t>: </a:t>
              </a:r>
            </a:p>
            <a:p>
              <a:pPr algn="ctr"/>
              <a:r>
                <a:rPr lang="zh-CN" altLang="en-US" sz="2800" dirty="0" smtClean="0">
                  <a:latin typeface="Times New Roman" panose="02020603050405020304" pitchFamily="18" charset="0"/>
                  <a:cs typeface="Times New Roman" panose="02020603050405020304" pitchFamily="18" charset="0"/>
                </a:rPr>
                <a:t>基于规则和模板的方法</a:t>
              </a:r>
              <a:endParaRPr lang="zh-CN" altLang="en-US" sz="2800" dirty="0">
                <a:latin typeface="Times New Roman" panose="02020603050405020304" pitchFamily="18" charset="0"/>
                <a:cs typeface="Times New Roman" panose="02020603050405020304" pitchFamily="18" charset="0"/>
              </a:endParaRPr>
            </a:p>
          </p:txBody>
        </p:sp>
        <p:sp>
          <p:nvSpPr>
            <p:cNvPr id="5" name="圆角矩形 4"/>
            <p:cNvSpPr/>
            <p:nvPr/>
          </p:nvSpPr>
          <p:spPr>
            <a:xfrm>
              <a:off x="410131" y="1628435"/>
              <a:ext cx="3718112" cy="1034948"/>
            </a:xfrm>
            <a:prstGeom prst="round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8" name="左大括号 17"/>
          <p:cNvSpPr/>
          <p:nvPr/>
        </p:nvSpPr>
        <p:spPr>
          <a:xfrm>
            <a:off x="4225500" y="1076875"/>
            <a:ext cx="413725" cy="1504826"/>
          </a:xfrm>
          <a:prstGeom prst="leftBrace">
            <a:avLst>
              <a:gd name="adj1" fmla="val 62005"/>
              <a:gd name="adj2" fmla="val 48347"/>
            </a:avLst>
          </a:prstGeom>
          <a:ln w="28575"/>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19" name="文本框 18"/>
          <p:cNvSpPr txBox="1"/>
          <p:nvPr/>
        </p:nvSpPr>
        <p:spPr>
          <a:xfrm>
            <a:off x="4562223" y="1110495"/>
            <a:ext cx="5691695" cy="1384995"/>
          </a:xfrm>
          <a:prstGeom prst="rect">
            <a:avLst/>
          </a:prstGeom>
          <a:noFill/>
        </p:spPr>
        <p:txBody>
          <a:bodyPr wrap="square" rtlCol="0">
            <a:spAutoFit/>
          </a:bodyPr>
          <a:lstStyle/>
          <a:p>
            <a:pPr marL="457200" indent="-457200">
              <a:buFont typeface="Arial" panose="020B0604020202020204" pitchFamily="34" charset="0"/>
              <a:buChar char="•"/>
            </a:pPr>
            <a:r>
              <a:rPr lang="en-US" altLang="zh-CN" sz="2800" dirty="0">
                <a:latin typeface="Times New Roman" panose="02020603050405020304" pitchFamily="18" charset="0"/>
                <a:cs typeface="Times New Roman" panose="02020603050405020304" pitchFamily="18" charset="0"/>
              </a:rPr>
              <a:t>ASPERA </a:t>
            </a:r>
            <a:r>
              <a:rPr lang="en-US" altLang="zh-CN" sz="2800" dirty="0" smtClean="0">
                <a:latin typeface="Times New Roman" panose="02020603050405020304" pitchFamily="18" charset="0"/>
                <a:cs typeface="Times New Roman" panose="02020603050405020304" pitchFamily="18" charset="0"/>
              </a:rPr>
              <a:t>system (</a:t>
            </a:r>
            <a:r>
              <a:rPr lang="en-US" altLang="zh-CN" sz="2800" dirty="0" err="1" smtClean="0">
                <a:latin typeface="Times New Roman" panose="02020603050405020304" pitchFamily="18" charset="0"/>
                <a:cs typeface="Times New Roman" panose="02020603050405020304" pitchFamily="18" charset="0"/>
              </a:rPr>
              <a:t>Gerv´as</a:t>
            </a:r>
            <a:r>
              <a:rPr lang="en-US" altLang="zh-CN" sz="2800" dirty="0">
                <a:latin typeface="Times New Roman" panose="02020603050405020304" pitchFamily="18" charset="0"/>
                <a:cs typeface="Times New Roman" panose="02020603050405020304" pitchFamily="18" charset="0"/>
              </a:rPr>
              <a:t>, 2001</a:t>
            </a:r>
            <a:r>
              <a:rPr lang="en-US" altLang="zh-CN" sz="2800" dirty="0" smtClean="0">
                <a:latin typeface="Times New Roman" panose="02020603050405020304" pitchFamily="18" charset="0"/>
                <a:cs typeface="Times New Roman" panose="02020603050405020304" pitchFamily="18" charset="0"/>
              </a:rPr>
              <a:t>)</a:t>
            </a:r>
          </a:p>
          <a:p>
            <a:pPr marL="457200" indent="-457200">
              <a:buFont typeface="Arial" panose="020B0604020202020204" pitchFamily="34" charset="0"/>
              <a:buChar char="•"/>
            </a:pPr>
            <a:r>
              <a:rPr lang="en-US" altLang="zh-CN" sz="2800" dirty="0">
                <a:latin typeface="Times New Roman" panose="02020603050405020304" pitchFamily="18" charset="0"/>
                <a:cs typeface="Times New Roman" panose="02020603050405020304" pitchFamily="18" charset="0"/>
              </a:rPr>
              <a:t>Haiku </a:t>
            </a:r>
            <a:r>
              <a:rPr lang="en-US" altLang="zh-CN" sz="2800" dirty="0" smtClean="0">
                <a:latin typeface="Times New Roman" panose="02020603050405020304" pitchFamily="18" charset="0"/>
                <a:cs typeface="Times New Roman" panose="02020603050405020304" pitchFamily="18" charset="0"/>
              </a:rPr>
              <a:t>system </a:t>
            </a:r>
            <a:r>
              <a:rPr lang="en-US" altLang="zh-CN" sz="2800" dirty="0">
                <a:latin typeface="Times New Roman" panose="02020603050405020304" pitchFamily="18" charset="0"/>
                <a:cs typeface="Times New Roman" panose="02020603050405020304" pitchFamily="18" charset="0"/>
              </a:rPr>
              <a:t>(Wu et al</a:t>
            </a:r>
            <a:r>
              <a:rPr lang="en-US" altLang="zh-CN" sz="2800" dirty="0" smtClean="0">
                <a:latin typeface="Times New Roman" panose="02020603050405020304" pitchFamily="18" charset="0"/>
                <a:cs typeface="Times New Roman" panose="02020603050405020304" pitchFamily="18" charset="0"/>
              </a:rPr>
              <a:t>., 2009).</a:t>
            </a:r>
          </a:p>
          <a:p>
            <a:pPr algn="ctr"/>
            <a:r>
              <a:rPr lang="en-US" altLang="zh-CN" sz="2800" dirty="0">
                <a:latin typeface="Times New Roman" panose="02020603050405020304" pitchFamily="18" charset="0"/>
                <a:cs typeface="Times New Roman" panose="02020603050405020304" pitchFamily="18" charset="0"/>
              </a:rPr>
              <a:t>……</a:t>
            </a:r>
            <a:endParaRPr lang="zh-CN" altLang="en-US" sz="2800" dirty="0">
              <a:latin typeface="Times New Roman" panose="02020603050405020304" pitchFamily="18" charset="0"/>
              <a:cs typeface="Times New Roman" panose="02020603050405020304" pitchFamily="18" charset="0"/>
            </a:endParaRPr>
          </a:p>
        </p:txBody>
      </p:sp>
      <p:grpSp>
        <p:nvGrpSpPr>
          <p:cNvPr id="20" name="组合 19"/>
          <p:cNvGrpSpPr/>
          <p:nvPr/>
        </p:nvGrpSpPr>
        <p:grpSpPr>
          <a:xfrm>
            <a:off x="149852" y="3225001"/>
            <a:ext cx="3884262" cy="1034948"/>
            <a:chOff x="304497" y="1628435"/>
            <a:chExt cx="3884262" cy="1034948"/>
          </a:xfrm>
        </p:grpSpPr>
        <p:sp>
          <p:nvSpPr>
            <p:cNvPr id="21" name="文本框 20"/>
            <p:cNvSpPr txBox="1"/>
            <p:nvPr/>
          </p:nvSpPr>
          <p:spPr>
            <a:xfrm>
              <a:off x="304497" y="1628435"/>
              <a:ext cx="3884262" cy="954107"/>
            </a:xfrm>
            <a:prstGeom prst="rect">
              <a:avLst/>
            </a:prstGeom>
            <a:noFill/>
          </p:spPr>
          <p:txBody>
            <a:bodyPr wrap="square" rtlCol="0">
              <a:spAutoFit/>
            </a:bodyPr>
            <a:lstStyle/>
            <a:p>
              <a:pPr algn="ctr"/>
              <a:r>
                <a:rPr lang="zh-CN" altLang="en-US" sz="2800" dirty="0" smtClean="0">
                  <a:latin typeface="Times New Roman" panose="02020603050405020304" pitchFamily="18" charset="0"/>
                  <a:cs typeface="Times New Roman" panose="02020603050405020304" pitchFamily="18" charset="0"/>
                </a:rPr>
                <a:t>第二阶段</a:t>
              </a:r>
              <a:r>
                <a:rPr lang="en-US" altLang="zh-CN" sz="2800" dirty="0" smtClean="0">
                  <a:latin typeface="Times New Roman" panose="02020603050405020304" pitchFamily="18" charset="0"/>
                  <a:cs typeface="Times New Roman" panose="02020603050405020304" pitchFamily="18" charset="0"/>
                </a:rPr>
                <a:t>: </a:t>
              </a:r>
            </a:p>
            <a:p>
              <a:pPr algn="ctr"/>
              <a:r>
                <a:rPr lang="zh-CN" altLang="en-US" sz="2800" dirty="0" smtClean="0">
                  <a:latin typeface="Times New Roman" panose="02020603050405020304" pitchFamily="18" charset="0"/>
                  <a:cs typeface="Times New Roman" panose="02020603050405020304" pitchFamily="18" charset="0"/>
                </a:rPr>
                <a:t>统计机器学习方法</a:t>
              </a:r>
              <a:endParaRPr lang="zh-CN" altLang="en-US" sz="2800" dirty="0">
                <a:latin typeface="Times New Roman" panose="02020603050405020304" pitchFamily="18" charset="0"/>
                <a:cs typeface="Times New Roman" panose="02020603050405020304" pitchFamily="18" charset="0"/>
              </a:endParaRPr>
            </a:p>
          </p:txBody>
        </p:sp>
        <p:sp>
          <p:nvSpPr>
            <p:cNvPr id="22" name="圆角矩形 21"/>
            <p:cNvSpPr/>
            <p:nvPr/>
          </p:nvSpPr>
          <p:spPr>
            <a:xfrm>
              <a:off x="410131" y="1628435"/>
              <a:ext cx="3718112" cy="1034948"/>
            </a:xfrm>
            <a:prstGeom prst="round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3" name="左大括号 22"/>
          <p:cNvSpPr/>
          <p:nvPr/>
        </p:nvSpPr>
        <p:spPr>
          <a:xfrm>
            <a:off x="4171714" y="2930146"/>
            <a:ext cx="413725" cy="1757870"/>
          </a:xfrm>
          <a:prstGeom prst="leftBrace">
            <a:avLst>
              <a:gd name="adj1" fmla="val 62005"/>
              <a:gd name="adj2" fmla="val 48347"/>
            </a:avLst>
          </a:prstGeom>
          <a:ln w="28575"/>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24" name="文本框 23"/>
          <p:cNvSpPr txBox="1"/>
          <p:nvPr/>
        </p:nvSpPr>
        <p:spPr>
          <a:xfrm>
            <a:off x="4468089" y="2930146"/>
            <a:ext cx="7815789" cy="1815882"/>
          </a:xfrm>
          <a:prstGeom prst="rect">
            <a:avLst/>
          </a:prstGeom>
          <a:noFill/>
        </p:spPr>
        <p:txBody>
          <a:bodyPr wrap="square" rtlCol="0">
            <a:spAutoFit/>
          </a:bodyPr>
          <a:lstStyle/>
          <a:p>
            <a:pPr marL="457200" indent="-457200">
              <a:buFont typeface="Arial" panose="020B0604020202020204" pitchFamily="34" charset="0"/>
              <a:buChar char="•"/>
            </a:pPr>
            <a:r>
              <a:rPr lang="en-US" altLang="zh-CN" sz="2800" dirty="0">
                <a:latin typeface="Times New Roman" panose="02020603050405020304" pitchFamily="18" charset="0"/>
                <a:cs typeface="Times New Roman" panose="02020603050405020304" pitchFamily="18" charset="0"/>
              </a:rPr>
              <a:t>Genetic </a:t>
            </a:r>
            <a:r>
              <a:rPr lang="en-US" altLang="zh-CN" sz="2800" dirty="0" smtClean="0">
                <a:latin typeface="Times New Roman" panose="02020603050405020304" pitchFamily="18" charset="0"/>
                <a:cs typeface="Times New Roman" panose="02020603050405020304" pitchFamily="18" charset="0"/>
              </a:rPr>
              <a:t>Algorithm (</a:t>
            </a:r>
            <a:r>
              <a:rPr lang="en-US" altLang="zh-CN" sz="2800" dirty="0" err="1" smtClean="0">
                <a:latin typeface="Times New Roman" panose="02020603050405020304" pitchFamily="18" charset="0"/>
                <a:cs typeface="Times New Roman" panose="02020603050405020304" pitchFamily="18" charset="0"/>
              </a:rPr>
              <a:t>Manurung</a:t>
            </a:r>
            <a:r>
              <a:rPr lang="en-US" altLang="zh-CN" sz="2800" dirty="0" smtClean="0">
                <a:latin typeface="Times New Roman" panose="02020603050405020304" pitchFamily="18" charset="0"/>
                <a:cs typeface="Times New Roman" panose="02020603050405020304" pitchFamily="18" charset="0"/>
              </a:rPr>
              <a:t>, 2003</a:t>
            </a:r>
            <a:r>
              <a:rPr lang="en-US" altLang="zh-CN" sz="2800" dirty="0">
                <a:latin typeface="Times New Roman" panose="02020603050405020304" pitchFamily="18" charset="0"/>
                <a:cs typeface="Times New Roman" panose="02020603050405020304" pitchFamily="18" charset="0"/>
              </a:rPr>
              <a:t>; </a:t>
            </a:r>
            <a:r>
              <a:rPr lang="en-US" altLang="zh-CN" sz="2800" dirty="0" smtClean="0">
                <a:latin typeface="Times New Roman" panose="02020603050405020304" pitchFamily="18" charset="0"/>
                <a:cs typeface="Times New Roman" panose="02020603050405020304" pitchFamily="18" charset="0"/>
              </a:rPr>
              <a:t>Levy, 2001)</a:t>
            </a:r>
          </a:p>
          <a:p>
            <a:pPr marL="457200" indent="-457200">
              <a:buFont typeface="Arial" panose="020B0604020202020204" pitchFamily="34" charset="0"/>
              <a:buChar char="•"/>
            </a:pPr>
            <a:r>
              <a:rPr lang="en-US" altLang="zh-CN" sz="2800" dirty="0" smtClean="0">
                <a:latin typeface="Times New Roman" panose="02020603050405020304" pitchFamily="18" charset="0"/>
                <a:cs typeface="Times New Roman" panose="02020603050405020304" pitchFamily="18" charset="0"/>
              </a:rPr>
              <a:t>Summarization Method (Yan </a:t>
            </a:r>
            <a:r>
              <a:rPr lang="en-US" altLang="zh-CN" sz="2800" dirty="0">
                <a:latin typeface="Times New Roman" panose="02020603050405020304" pitchFamily="18" charset="0"/>
                <a:cs typeface="Times New Roman" panose="02020603050405020304" pitchFamily="18" charset="0"/>
              </a:rPr>
              <a:t>et al</a:t>
            </a:r>
            <a:r>
              <a:rPr lang="en-US" altLang="zh-CN" sz="2800" dirty="0" smtClean="0">
                <a:latin typeface="Times New Roman" panose="02020603050405020304" pitchFamily="18" charset="0"/>
                <a:cs typeface="Times New Roman" panose="02020603050405020304" pitchFamily="18" charset="0"/>
              </a:rPr>
              <a:t>., 2013)</a:t>
            </a:r>
          </a:p>
          <a:p>
            <a:pPr marL="457200" indent="-457200">
              <a:buFont typeface="Arial" panose="020B0604020202020204" pitchFamily="34" charset="0"/>
              <a:buChar char="•"/>
            </a:pPr>
            <a:r>
              <a:rPr lang="en-US" altLang="zh-CN" sz="2800" dirty="0" smtClean="0">
                <a:latin typeface="Times New Roman" panose="02020603050405020304" pitchFamily="18" charset="0"/>
                <a:cs typeface="Times New Roman" panose="02020603050405020304" pitchFamily="18" charset="0"/>
              </a:rPr>
              <a:t>SMT (Jiang and Zhou, 2008; He et al., 2012)</a:t>
            </a:r>
          </a:p>
          <a:p>
            <a:pPr marL="457200" indent="-457200">
              <a:buFont typeface="Arial" panose="020B0604020202020204" pitchFamily="34" charset="0"/>
              <a:buChar char="•"/>
            </a:pPr>
            <a:r>
              <a:rPr lang="en-US" altLang="zh-CN" sz="2800" dirty="0" smtClean="0">
                <a:latin typeface="Times New Roman" panose="02020603050405020304" pitchFamily="18" charset="0"/>
                <a:cs typeface="Times New Roman" panose="02020603050405020304" pitchFamily="18" charset="0"/>
              </a:rPr>
              <a:t>……</a:t>
            </a:r>
            <a:endParaRPr lang="zh-CN" altLang="en-US"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75425481"/>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978522" y="60512"/>
            <a:ext cx="7758953" cy="677108"/>
          </a:xfrm>
          <a:prstGeom prst="rect">
            <a:avLst/>
          </a:prstGeom>
          <a:noFill/>
        </p:spPr>
        <p:txBody>
          <a:bodyPr wrap="square" rtlCol="0">
            <a:spAutoFit/>
          </a:bodyPr>
          <a:lstStyle/>
          <a:p>
            <a:r>
              <a:rPr lang="zh-CN" altLang="en-US" sz="3800" dirty="0" smtClean="0">
                <a:latin typeface="黑体" panose="02010609060101010101" pitchFamily="49" charset="-122"/>
              </a:rPr>
              <a:t>基于互信息的无监督风格诗歌生成</a:t>
            </a:r>
            <a:endParaRPr lang="x-none" altLang="zh-CN" sz="3800" dirty="0">
              <a:latin typeface="黑体" panose="02010609060101010101" pitchFamily="49" charset="-122"/>
            </a:endParaRPr>
          </a:p>
        </p:txBody>
      </p:sp>
      <p:pic>
        <p:nvPicPr>
          <p:cNvPr id="2" name="图片 1"/>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346347" y="991674"/>
            <a:ext cx="5745306" cy="3425007"/>
          </a:xfrm>
          <a:prstGeom prst="rect">
            <a:avLst/>
          </a:prstGeom>
        </p:spPr>
      </p:pic>
      <p:sp>
        <p:nvSpPr>
          <p:cNvPr id="3" name="文本框 2"/>
          <p:cNvSpPr txBox="1"/>
          <p:nvPr/>
        </p:nvSpPr>
        <p:spPr>
          <a:xfrm>
            <a:off x="553793" y="4340180"/>
            <a:ext cx="5428444" cy="769441"/>
          </a:xfrm>
          <a:prstGeom prst="rect">
            <a:avLst/>
          </a:prstGeom>
          <a:noFill/>
        </p:spPr>
        <p:txBody>
          <a:bodyPr wrap="square" rtlCol="0">
            <a:spAutoFit/>
          </a:bodyPr>
          <a:lstStyle/>
          <a:p>
            <a:r>
              <a:rPr lang="en-US" altLang="zh-CN" sz="2200" dirty="0">
                <a:latin typeface="Times New Roman" panose="02020603050405020304" pitchFamily="18" charset="0"/>
                <a:cs typeface="Times New Roman" panose="02020603050405020304" pitchFamily="18" charset="0"/>
              </a:rPr>
              <a:t>Representative keywords for poems </a:t>
            </a:r>
            <a:r>
              <a:rPr lang="en-US" altLang="zh-CN" sz="2200" dirty="0" smtClean="0">
                <a:latin typeface="Times New Roman" panose="02020603050405020304" pitchFamily="18" charset="0"/>
                <a:cs typeface="Times New Roman" panose="02020603050405020304" pitchFamily="18" charset="0"/>
              </a:rPr>
              <a:t>generated by each learned </a:t>
            </a:r>
            <a:r>
              <a:rPr lang="en-US" altLang="zh-CN" sz="2200" dirty="0">
                <a:latin typeface="Times New Roman" panose="02020603050405020304" pitchFamily="18" charset="0"/>
                <a:cs typeface="Times New Roman" panose="02020603050405020304" pitchFamily="18" charset="0"/>
              </a:rPr>
              <a:t>style.</a:t>
            </a:r>
            <a:endParaRPr lang="zh-CN" altLang="en-US" sz="2200" dirty="0">
              <a:latin typeface="Times New Roman" panose="02020603050405020304" pitchFamily="18" charset="0"/>
              <a:cs typeface="Times New Roman" panose="02020603050405020304" pitchFamily="18" charset="0"/>
            </a:endParaRPr>
          </a:p>
        </p:txBody>
      </p:sp>
      <p:pic>
        <p:nvPicPr>
          <p:cNvPr id="5" name="图片 4"/>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6593874" y="737620"/>
            <a:ext cx="4658900" cy="4469011"/>
          </a:xfrm>
          <a:prstGeom prst="rect">
            <a:avLst/>
          </a:prstGeom>
        </p:spPr>
      </p:pic>
      <p:sp>
        <p:nvSpPr>
          <p:cNvPr id="6" name="文本框 5"/>
          <p:cNvSpPr txBox="1"/>
          <p:nvPr/>
        </p:nvSpPr>
        <p:spPr>
          <a:xfrm>
            <a:off x="6246253" y="5109621"/>
            <a:ext cx="6053070" cy="1785104"/>
          </a:xfrm>
          <a:prstGeom prst="rect">
            <a:avLst/>
          </a:prstGeom>
          <a:noFill/>
        </p:spPr>
        <p:txBody>
          <a:bodyPr wrap="square" rtlCol="0">
            <a:spAutoFit/>
          </a:bodyPr>
          <a:lstStyle/>
          <a:p>
            <a:r>
              <a:rPr lang="en-US" altLang="zh-CN" sz="2200" dirty="0">
                <a:latin typeface="Times New Roman" panose="02020603050405020304" pitchFamily="18" charset="0"/>
                <a:cs typeface="Times New Roman" panose="02020603050405020304" pitchFamily="18" charset="0"/>
              </a:rPr>
              <a:t>Experimental results on style </a:t>
            </a:r>
            <a:r>
              <a:rPr lang="en-US" altLang="zh-CN" sz="2200" dirty="0" smtClean="0">
                <a:latin typeface="Times New Roman" panose="02020603050405020304" pitchFamily="18" charset="0"/>
                <a:cs typeface="Times New Roman" panose="02020603050405020304" pitchFamily="18" charset="0"/>
              </a:rPr>
              <a:t>recognition. Each </a:t>
            </a:r>
            <a:r>
              <a:rPr lang="en-US" altLang="zh-CN" sz="2200" dirty="0">
                <a:latin typeface="Times New Roman" panose="02020603050405020304" pitchFamily="18" charset="0"/>
                <a:cs typeface="Times New Roman" panose="02020603050405020304" pitchFamily="18" charset="0"/>
              </a:rPr>
              <a:t>row represents the human annotation of </a:t>
            </a:r>
            <a:r>
              <a:rPr lang="en-US" altLang="zh-CN" sz="2200" dirty="0" smtClean="0">
                <a:latin typeface="Times New Roman" panose="02020603050405020304" pitchFamily="18" charset="0"/>
                <a:cs typeface="Times New Roman" panose="02020603050405020304" pitchFamily="18" charset="0"/>
              </a:rPr>
              <a:t>corresponding style </a:t>
            </a:r>
            <a:r>
              <a:rPr lang="en-US" altLang="zh-CN" sz="2200" dirty="0">
                <a:latin typeface="Times New Roman" panose="02020603050405020304" pitchFamily="18" charset="0"/>
                <a:cs typeface="Times New Roman" panose="02020603050405020304" pitchFamily="18" charset="0"/>
              </a:rPr>
              <a:t>generations. The diagonal blocks </a:t>
            </a:r>
            <a:r>
              <a:rPr lang="en-US" altLang="zh-CN" sz="2200" dirty="0" smtClean="0">
                <a:latin typeface="Times New Roman" panose="02020603050405020304" pitchFamily="18" charset="0"/>
                <a:cs typeface="Times New Roman" panose="02020603050405020304" pitchFamily="18" charset="0"/>
              </a:rPr>
              <a:t>are correct </a:t>
            </a:r>
            <a:r>
              <a:rPr lang="en-US" altLang="zh-CN" sz="2200" dirty="0">
                <a:latin typeface="Times New Roman" panose="02020603050405020304" pitchFamily="18" charset="0"/>
                <a:cs typeface="Times New Roman" panose="02020603050405020304" pitchFamily="18" charset="0"/>
              </a:rPr>
              <a:t>classifications. Darker block indicates </a:t>
            </a:r>
            <a:r>
              <a:rPr lang="en-US" altLang="zh-CN" sz="2200" dirty="0" smtClean="0">
                <a:latin typeface="Times New Roman" panose="02020603050405020304" pitchFamily="18" charset="0"/>
                <a:cs typeface="Times New Roman" panose="02020603050405020304" pitchFamily="18" charset="0"/>
              </a:rPr>
              <a:t>higher probability</a:t>
            </a:r>
            <a:r>
              <a:rPr lang="en-US" altLang="zh-CN" sz="2200" dirty="0">
                <a:latin typeface="Times New Roman" panose="02020603050405020304" pitchFamily="18" charset="0"/>
                <a:cs typeface="Times New Roman" panose="02020603050405020304" pitchFamily="18" charset="0"/>
              </a:rPr>
              <a:t>.</a:t>
            </a:r>
            <a:endParaRPr lang="zh-CN" altLang="en-US"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94655051"/>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978522" y="60512"/>
            <a:ext cx="7758953" cy="677108"/>
          </a:xfrm>
          <a:prstGeom prst="rect">
            <a:avLst/>
          </a:prstGeom>
          <a:noFill/>
        </p:spPr>
        <p:txBody>
          <a:bodyPr wrap="square" rtlCol="0">
            <a:spAutoFit/>
          </a:bodyPr>
          <a:lstStyle/>
          <a:p>
            <a:r>
              <a:rPr lang="zh-CN" altLang="en-US" sz="3800" dirty="0" smtClean="0">
                <a:latin typeface="黑体" panose="02010609060101010101" pitchFamily="49" charset="-122"/>
              </a:rPr>
              <a:t>基于互信息的无监督风格诗歌生成</a:t>
            </a:r>
            <a:endParaRPr lang="x-none" altLang="zh-CN" sz="3800" dirty="0">
              <a:latin typeface="黑体" panose="02010609060101010101" pitchFamily="49" charset="-122"/>
            </a:endParaRPr>
          </a:p>
        </p:txBody>
      </p:sp>
      <p:pic>
        <p:nvPicPr>
          <p:cNvPr id="2" name="图片 1"/>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338456" y="1654935"/>
            <a:ext cx="11320273" cy="3993481"/>
          </a:xfrm>
          <a:prstGeom prst="rect">
            <a:avLst/>
          </a:prstGeom>
        </p:spPr>
      </p:pic>
    </p:spTree>
    <p:extLst>
      <p:ext uri="{BB962C8B-B14F-4D97-AF65-F5344CB8AC3E}">
        <p14:creationId xmlns:p14="http://schemas.microsoft.com/office/powerpoint/2010/main" val="2615769844"/>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623696" y="1419389"/>
            <a:ext cx="2319619" cy="1015663"/>
          </a:xfrm>
          <a:prstGeom prst="rect">
            <a:avLst/>
          </a:prstGeom>
          <a:noFill/>
        </p:spPr>
        <p:txBody>
          <a:bodyPr wrap="square" rtlCol="0">
            <a:spAutoFit/>
          </a:bodyPr>
          <a:lstStyle/>
          <a:p>
            <a:r>
              <a:rPr lang="zh-CN" altLang="en-US" sz="6000" dirty="0" smtClean="0">
                <a:latin typeface="+mn-ea"/>
              </a:rPr>
              <a:t>谢谢</a:t>
            </a:r>
            <a:r>
              <a:rPr lang="en-US" altLang="zh-CN" sz="6000" dirty="0" smtClean="0">
                <a:latin typeface="+mn-ea"/>
              </a:rPr>
              <a:t>!</a:t>
            </a:r>
            <a:endParaRPr lang="x-none" altLang="zh-CN" sz="6000" dirty="0">
              <a:latin typeface="+mn-ea"/>
            </a:endParaRPr>
          </a:p>
        </p:txBody>
      </p:sp>
      <p:pic>
        <p:nvPicPr>
          <p:cNvPr id="3" name="图片 2"/>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70832" y="2798726"/>
            <a:ext cx="2104463" cy="1970244"/>
          </a:xfrm>
          <a:prstGeom prst="rect">
            <a:avLst/>
          </a:prstGeom>
        </p:spPr>
      </p:pic>
      <p:sp>
        <p:nvSpPr>
          <p:cNvPr id="5" name="文本框 4"/>
          <p:cNvSpPr txBox="1"/>
          <p:nvPr/>
        </p:nvSpPr>
        <p:spPr>
          <a:xfrm>
            <a:off x="2516389" y="2604331"/>
            <a:ext cx="9675611" cy="1907061"/>
          </a:xfrm>
          <a:prstGeom prst="rect">
            <a:avLst/>
          </a:prstGeom>
          <a:noFill/>
        </p:spPr>
        <p:txBody>
          <a:bodyPr wrap="square" rtlCol="0">
            <a:spAutoFit/>
          </a:bodyPr>
          <a:lstStyle/>
          <a:p>
            <a:pPr marL="457200" indent="-457200">
              <a:lnSpc>
                <a:spcPct val="200000"/>
              </a:lnSpc>
              <a:buFont typeface="Arial" panose="020B0604020202020204" pitchFamily="34" charset="0"/>
              <a:buChar char="•"/>
            </a:pPr>
            <a:r>
              <a:rPr lang="zh-CN" altLang="en-US" sz="3200" dirty="0" smtClean="0">
                <a:latin typeface="Times New Roman" panose="02020603050405020304" pitchFamily="18" charset="0"/>
                <a:cs typeface="Times New Roman" panose="02020603050405020304" pitchFamily="18" charset="0"/>
              </a:rPr>
              <a:t>九歌系统在线页面</a:t>
            </a:r>
            <a:r>
              <a:rPr lang="en-US" altLang="zh-CN" sz="3200" dirty="0" smtClean="0">
                <a:latin typeface="Times New Roman" panose="02020603050405020304" pitchFamily="18" charset="0"/>
                <a:cs typeface="Times New Roman" panose="02020603050405020304" pitchFamily="18" charset="0"/>
              </a:rPr>
              <a:t>: </a:t>
            </a:r>
            <a:r>
              <a:rPr lang="en-US" altLang="zh-CN" sz="3200" dirty="0" smtClean="0">
                <a:latin typeface="Times New Roman" panose="02020603050405020304" pitchFamily="18" charset="0"/>
                <a:cs typeface="Times New Roman" panose="02020603050405020304" pitchFamily="18" charset="0"/>
                <a:hlinkClick r:id="rId3"/>
              </a:rPr>
              <a:t>https</a:t>
            </a:r>
            <a:r>
              <a:rPr lang="en-US" altLang="zh-CN" sz="3200" dirty="0">
                <a:latin typeface="Times New Roman" panose="02020603050405020304" pitchFamily="18" charset="0"/>
                <a:cs typeface="Times New Roman" panose="02020603050405020304" pitchFamily="18" charset="0"/>
                <a:hlinkClick r:id="rId3"/>
              </a:rPr>
              <a:t>://</a:t>
            </a:r>
            <a:r>
              <a:rPr lang="en-US" altLang="zh-CN" sz="3200" dirty="0" smtClean="0">
                <a:latin typeface="Times New Roman" panose="02020603050405020304" pitchFamily="18" charset="0"/>
                <a:cs typeface="Times New Roman" panose="02020603050405020304" pitchFamily="18" charset="0"/>
                <a:hlinkClick r:id="rId3"/>
              </a:rPr>
              <a:t>jiuge.thunlp.cn</a:t>
            </a:r>
            <a:endParaRPr lang="en-US" altLang="zh-CN" sz="3200" dirty="0" smtClean="0">
              <a:latin typeface="Times New Roman" panose="02020603050405020304" pitchFamily="18" charset="0"/>
              <a:cs typeface="Times New Roman" panose="02020603050405020304" pitchFamily="18" charset="0"/>
            </a:endParaRPr>
          </a:p>
          <a:p>
            <a:pPr marL="457200" indent="-457200">
              <a:lnSpc>
                <a:spcPct val="200000"/>
              </a:lnSpc>
              <a:buFont typeface="Arial" panose="020B0604020202020204" pitchFamily="34" charset="0"/>
              <a:buChar char="•"/>
            </a:pPr>
            <a:r>
              <a:rPr lang="en-US" altLang="zh-CN" sz="3200" dirty="0" smtClean="0">
                <a:latin typeface="Times New Roman" panose="02020603050405020304" pitchFamily="18" charset="0"/>
                <a:cs typeface="Times New Roman" panose="02020603050405020304" pitchFamily="18" charset="0"/>
              </a:rPr>
              <a:t>THUNLP </a:t>
            </a:r>
            <a:r>
              <a:rPr lang="zh-CN" altLang="en-US" sz="3200" dirty="0" smtClean="0">
                <a:latin typeface="Times New Roman" panose="02020603050405020304" pitchFamily="18" charset="0"/>
                <a:cs typeface="Times New Roman" panose="02020603050405020304" pitchFamily="18" charset="0"/>
              </a:rPr>
              <a:t>实验室主页</a:t>
            </a:r>
            <a:r>
              <a:rPr lang="en-US" altLang="zh-CN" sz="3200" dirty="0">
                <a:latin typeface="Times New Roman" panose="02020603050405020304" pitchFamily="18" charset="0"/>
                <a:cs typeface="Times New Roman" panose="02020603050405020304" pitchFamily="18" charset="0"/>
              </a:rPr>
              <a:t>: </a:t>
            </a:r>
            <a:r>
              <a:rPr lang="en-US" altLang="zh-CN" sz="3200" dirty="0" smtClean="0">
                <a:latin typeface="Times New Roman" panose="02020603050405020304" pitchFamily="18" charset="0"/>
                <a:cs typeface="Times New Roman" panose="02020603050405020304" pitchFamily="18" charset="0"/>
              </a:rPr>
              <a:t>http</a:t>
            </a:r>
            <a:r>
              <a:rPr lang="en-US" altLang="zh-CN" sz="3200" dirty="0">
                <a:latin typeface="Times New Roman" panose="02020603050405020304" pitchFamily="18" charset="0"/>
                <a:cs typeface="Times New Roman" panose="02020603050405020304" pitchFamily="18" charset="0"/>
              </a:rPr>
              <a:t>://nlp.csai.tsinghua.edu.cn</a:t>
            </a:r>
            <a:endParaRPr lang="zh-CN" altLang="en-US" sz="3200" dirty="0">
              <a:latin typeface="Times New Roman" panose="02020603050405020304" pitchFamily="18" charset="0"/>
              <a:cs typeface="Times New Roman" panose="02020603050405020304" pitchFamily="18" charset="0"/>
            </a:endParaRPr>
          </a:p>
        </p:txBody>
      </p:sp>
      <p:sp>
        <p:nvSpPr>
          <p:cNvPr id="6" name="矩形 5"/>
          <p:cNvSpPr/>
          <p:nvPr/>
        </p:nvSpPr>
        <p:spPr>
          <a:xfrm>
            <a:off x="168570" y="5949983"/>
            <a:ext cx="4515434" cy="738664"/>
          </a:xfrm>
          <a:prstGeom prst="rect">
            <a:avLst/>
          </a:prstGeom>
        </p:spPr>
        <p:txBody>
          <a:bodyPr wrap="square">
            <a:spAutoFit/>
          </a:bodyPr>
          <a:lstStyle/>
          <a:p>
            <a:pPr>
              <a:lnSpc>
                <a:spcPct val="150000"/>
              </a:lnSpc>
            </a:pPr>
            <a:r>
              <a:rPr lang="en-US" altLang="zh-CN" sz="2800" dirty="0" smtClean="0">
                <a:latin typeface="Times New Roman" charset="0"/>
                <a:cs typeface="Times New Roman" charset="0"/>
              </a:rPr>
              <a:t>Mail: </a:t>
            </a:r>
            <a:r>
              <a:rPr lang="en-US" altLang="zh-CN" sz="2800" dirty="0">
                <a:latin typeface="Times New Roman" panose="02020603050405020304" pitchFamily="18" charset="0"/>
                <a:cs typeface="Times New Roman" panose="02020603050405020304" pitchFamily="18" charset="0"/>
              </a:rPr>
              <a:t>mtmoonyi@gmail.com</a:t>
            </a:r>
            <a:endParaRPr lang="zh-CN" altLang="en-US"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94374991"/>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938182" y="80682"/>
            <a:ext cx="2312896" cy="677108"/>
          </a:xfrm>
          <a:prstGeom prst="rect">
            <a:avLst/>
          </a:prstGeom>
          <a:noFill/>
        </p:spPr>
        <p:txBody>
          <a:bodyPr wrap="square" rtlCol="0">
            <a:spAutoFit/>
          </a:bodyPr>
          <a:lstStyle/>
          <a:p>
            <a:r>
              <a:rPr lang="en-US" altLang="zh-CN" sz="3800" dirty="0" smtClean="0">
                <a:latin typeface="Times New Roman" panose="02020603050405020304" pitchFamily="18" charset="0"/>
                <a:cs typeface="Times New Roman" panose="02020603050405020304" pitchFamily="18" charset="0"/>
              </a:rPr>
              <a:t>Reference</a:t>
            </a:r>
            <a:endParaRPr lang="x-none" altLang="zh-CN" sz="3800" dirty="0">
              <a:latin typeface="Times New Roman" panose="02020603050405020304" pitchFamily="18" charset="0"/>
              <a:cs typeface="Times New Roman" panose="02020603050405020304" pitchFamily="18" charset="0"/>
            </a:endParaRPr>
          </a:p>
        </p:txBody>
      </p:sp>
      <p:sp>
        <p:nvSpPr>
          <p:cNvPr id="3" name="文本框 2"/>
          <p:cNvSpPr txBox="1"/>
          <p:nvPr/>
        </p:nvSpPr>
        <p:spPr>
          <a:xfrm>
            <a:off x="584239" y="957430"/>
            <a:ext cx="11444438" cy="5632311"/>
          </a:xfrm>
          <a:prstGeom prst="rect">
            <a:avLst/>
          </a:prstGeom>
          <a:noFill/>
        </p:spPr>
        <p:txBody>
          <a:bodyPr wrap="square" rtlCol="0">
            <a:spAutoFit/>
          </a:bodyPr>
          <a:lstStyle/>
          <a:p>
            <a:pPr marL="342900" indent="-342900">
              <a:buFont typeface="Arial" panose="020B0604020202020204" pitchFamily="34" charset="0"/>
              <a:buChar char="•"/>
            </a:pPr>
            <a:r>
              <a:rPr lang="en-US" altLang="zh-CN" sz="2000" dirty="0" smtClean="0">
                <a:latin typeface="Times New Roman" panose="02020603050405020304" pitchFamily="18" charset="0"/>
                <a:cs typeface="Times New Roman" panose="02020603050405020304" pitchFamily="18" charset="0"/>
              </a:rPr>
              <a:t>Pablo </a:t>
            </a:r>
            <a:r>
              <a:rPr lang="en-US" altLang="zh-CN" sz="2000" dirty="0" err="1">
                <a:latin typeface="Times New Roman" panose="02020603050405020304" pitchFamily="18" charset="0"/>
                <a:cs typeface="Times New Roman" panose="02020603050405020304" pitchFamily="18" charset="0"/>
              </a:rPr>
              <a:t>Gerv´as</a:t>
            </a:r>
            <a:r>
              <a:rPr lang="en-US" altLang="zh-CN" sz="2000" dirty="0">
                <a:latin typeface="Times New Roman" panose="02020603050405020304" pitchFamily="18" charset="0"/>
                <a:cs typeface="Times New Roman" panose="02020603050405020304" pitchFamily="18" charset="0"/>
              </a:rPr>
              <a:t>. 2001. </a:t>
            </a:r>
            <a:r>
              <a:rPr lang="en-US" altLang="zh-CN" sz="2000" i="1" dirty="0">
                <a:latin typeface="Times New Roman" panose="02020603050405020304" pitchFamily="18" charset="0"/>
                <a:cs typeface="Times New Roman" panose="02020603050405020304" pitchFamily="18" charset="0"/>
              </a:rPr>
              <a:t>An Expert System for the </a:t>
            </a:r>
            <a:r>
              <a:rPr lang="en-US" altLang="zh-CN" sz="2000" i="1" dirty="0" smtClean="0">
                <a:latin typeface="Times New Roman" panose="02020603050405020304" pitchFamily="18" charset="0"/>
                <a:cs typeface="Times New Roman" panose="02020603050405020304" pitchFamily="18" charset="0"/>
              </a:rPr>
              <a:t>Composition of </a:t>
            </a:r>
            <a:r>
              <a:rPr lang="en-US" altLang="zh-CN" sz="2000" i="1" dirty="0">
                <a:latin typeface="Times New Roman" panose="02020603050405020304" pitchFamily="18" charset="0"/>
                <a:cs typeface="Times New Roman" panose="02020603050405020304" pitchFamily="18" charset="0"/>
              </a:rPr>
              <a:t>Formal Spanish </a:t>
            </a:r>
            <a:r>
              <a:rPr lang="en-US" altLang="zh-CN" sz="2000" i="1" dirty="0" smtClean="0">
                <a:latin typeface="Times New Roman" panose="02020603050405020304" pitchFamily="18" charset="0"/>
                <a:cs typeface="Times New Roman" panose="02020603050405020304" pitchFamily="18" charset="0"/>
              </a:rPr>
              <a:t>Poetry</a:t>
            </a:r>
            <a:r>
              <a:rPr lang="en-US" altLang="zh-CN" sz="2000" dirty="0" smtClean="0">
                <a:latin typeface="Times New Roman" panose="02020603050405020304" pitchFamily="18" charset="0"/>
                <a:cs typeface="Times New Roman" panose="02020603050405020304" pitchFamily="18" charset="0"/>
              </a:rPr>
              <a:t>. Springer London.</a:t>
            </a:r>
          </a:p>
          <a:p>
            <a:pPr marL="342900" indent="-342900">
              <a:buFont typeface="Arial" panose="020B0604020202020204" pitchFamily="34" charset="0"/>
              <a:buChar char="•"/>
            </a:pPr>
            <a:r>
              <a:rPr lang="en-US" altLang="zh-CN" sz="2000" dirty="0" err="1">
                <a:latin typeface="Times New Roman" panose="02020603050405020304" pitchFamily="18" charset="0"/>
                <a:cs typeface="Times New Roman" panose="02020603050405020304" pitchFamily="18" charset="0"/>
              </a:rPr>
              <a:t>Xiaofeng</a:t>
            </a:r>
            <a:r>
              <a:rPr lang="en-US" altLang="zh-CN" sz="2000" dirty="0">
                <a:latin typeface="Times New Roman" panose="02020603050405020304" pitchFamily="18" charset="0"/>
                <a:cs typeface="Times New Roman" panose="02020603050405020304" pitchFamily="18" charset="0"/>
              </a:rPr>
              <a:t> Wu, Naoko </a:t>
            </a:r>
            <a:r>
              <a:rPr lang="en-US" altLang="zh-CN" sz="2000" dirty="0" err="1">
                <a:latin typeface="Times New Roman" panose="02020603050405020304" pitchFamily="18" charset="0"/>
                <a:cs typeface="Times New Roman" panose="02020603050405020304" pitchFamily="18" charset="0"/>
              </a:rPr>
              <a:t>Tosa</a:t>
            </a:r>
            <a:r>
              <a:rPr lang="en-US" altLang="zh-CN" sz="2000" dirty="0">
                <a:latin typeface="Times New Roman" panose="02020603050405020304" pitchFamily="18" charset="0"/>
                <a:cs typeface="Times New Roman" panose="02020603050405020304" pitchFamily="18" charset="0"/>
              </a:rPr>
              <a:t>, and </a:t>
            </a:r>
            <a:r>
              <a:rPr lang="en-US" altLang="zh-CN" sz="2000" dirty="0" err="1">
                <a:latin typeface="Times New Roman" panose="02020603050405020304" pitchFamily="18" charset="0"/>
                <a:cs typeface="Times New Roman" panose="02020603050405020304" pitchFamily="18" charset="0"/>
              </a:rPr>
              <a:t>Ryohei</a:t>
            </a:r>
            <a:r>
              <a:rPr lang="en-US" altLang="zh-CN" sz="2000" dirty="0">
                <a:latin typeface="Times New Roman" panose="02020603050405020304" pitchFamily="18" charset="0"/>
                <a:cs typeface="Times New Roman" panose="02020603050405020304" pitchFamily="18" charset="0"/>
              </a:rPr>
              <a:t> </a:t>
            </a:r>
            <a:r>
              <a:rPr lang="en-US" altLang="zh-CN" sz="2000" dirty="0" err="1">
                <a:latin typeface="Times New Roman" panose="02020603050405020304" pitchFamily="18" charset="0"/>
                <a:cs typeface="Times New Roman" panose="02020603050405020304" pitchFamily="18" charset="0"/>
              </a:rPr>
              <a:t>Nakatsu</a:t>
            </a:r>
            <a:r>
              <a:rPr lang="en-US" altLang="zh-CN" sz="2000" dirty="0">
                <a:latin typeface="Times New Roman" panose="02020603050405020304" pitchFamily="18" charset="0"/>
                <a:cs typeface="Times New Roman" panose="02020603050405020304" pitchFamily="18" charset="0"/>
              </a:rPr>
              <a:t>. </a:t>
            </a:r>
            <a:r>
              <a:rPr lang="en-US" altLang="zh-CN" sz="2000" dirty="0" smtClean="0">
                <a:latin typeface="Times New Roman" panose="02020603050405020304" pitchFamily="18" charset="0"/>
                <a:cs typeface="Times New Roman" panose="02020603050405020304" pitchFamily="18" charset="0"/>
              </a:rPr>
              <a:t>2009. New </a:t>
            </a:r>
            <a:r>
              <a:rPr lang="en-US" altLang="zh-CN" sz="2000" dirty="0">
                <a:latin typeface="Times New Roman" panose="02020603050405020304" pitchFamily="18" charset="0"/>
                <a:cs typeface="Times New Roman" panose="02020603050405020304" pitchFamily="18" charset="0"/>
              </a:rPr>
              <a:t>hitch haiku: An </a:t>
            </a:r>
            <a:r>
              <a:rPr lang="en-US" altLang="zh-CN" sz="2000" dirty="0" smtClean="0">
                <a:latin typeface="Times New Roman" panose="02020603050405020304" pitchFamily="18" charset="0"/>
                <a:cs typeface="Times New Roman" panose="02020603050405020304" pitchFamily="18" charset="0"/>
              </a:rPr>
              <a:t>interactive </a:t>
            </a:r>
            <a:r>
              <a:rPr lang="en-US" altLang="zh-CN" sz="2000" dirty="0" err="1" smtClean="0">
                <a:latin typeface="Times New Roman" panose="02020603050405020304" pitchFamily="18" charset="0"/>
                <a:cs typeface="Times New Roman" panose="02020603050405020304" pitchFamily="18" charset="0"/>
              </a:rPr>
              <a:t>renku</a:t>
            </a:r>
            <a:r>
              <a:rPr lang="en-US" altLang="zh-CN" sz="2000" dirty="0" smtClean="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poem </a:t>
            </a:r>
            <a:r>
              <a:rPr lang="en-US" altLang="zh-CN" sz="2000" dirty="0" smtClean="0">
                <a:latin typeface="Times New Roman" panose="02020603050405020304" pitchFamily="18" charset="0"/>
                <a:cs typeface="Times New Roman" panose="02020603050405020304" pitchFamily="18" charset="0"/>
              </a:rPr>
              <a:t>composition supporting </a:t>
            </a:r>
            <a:r>
              <a:rPr lang="en-US" altLang="zh-CN" sz="2000" dirty="0">
                <a:latin typeface="Times New Roman" panose="02020603050405020304" pitchFamily="18" charset="0"/>
                <a:cs typeface="Times New Roman" panose="02020603050405020304" pitchFamily="18" charset="0"/>
              </a:rPr>
              <a:t>tool applied for sightseeing </a:t>
            </a:r>
            <a:r>
              <a:rPr lang="en-US" altLang="zh-CN" sz="2000" dirty="0" smtClean="0">
                <a:latin typeface="Times New Roman" panose="02020603050405020304" pitchFamily="18" charset="0"/>
                <a:cs typeface="Times New Roman" panose="02020603050405020304" pitchFamily="18" charset="0"/>
              </a:rPr>
              <a:t>navigation system</a:t>
            </a:r>
            <a:r>
              <a:rPr lang="en-US" altLang="zh-CN" sz="2000" dirty="0">
                <a:latin typeface="Times New Roman" panose="02020603050405020304" pitchFamily="18" charset="0"/>
                <a:cs typeface="Times New Roman" panose="02020603050405020304" pitchFamily="18" charset="0"/>
              </a:rPr>
              <a:t>. </a:t>
            </a:r>
            <a:r>
              <a:rPr lang="en-US" altLang="zh-CN" sz="2000" dirty="0" smtClean="0">
                <a:latin typeface="Times New Roman" panose="02020603050405020304" pitchFamily="18" charset="0"/>
                <a:cs typeface="Times New Roman" panose="02020603050405020304" pitchFamily="18" charset="0"/>
              </a:rPr>
              <a:t>In </a:t>
            </a:r>
            <a:r>
              <a:rPr lang="en-US" altLang="zh-CN" sz="2000" i="1" dirty="0" smtClean="0">
                <a:latin typeface="Times New Roman" panose="02020603050405020304" pitchFamily="18" charset="0"/>
                <a:cs typeface="Times New Roman" panose="02020603050405020304" pitchFamily="18" charset="0"/>
              </a:rPr>
              <a:t>Proceedings </a:t>
            </a:r>
            <a:r>
              <a:rPr lang="en-US" altLang="zh-CN" sz="2000" i="1" dirty="0">
                <a:latin typeface="Times New Roman" panose="02020603050405020304" pitchFamily="18" charset="0"/>
                <a:cs typeface="Times New Roman" panose="02020603050405020304" pitchFamily="18" charset="0"/>
              </a:rPr>
              <a:t>of the 8th </a:t>
            </a:r>
            <a:r>
              <a:rPr lang="en-US" altLang="zh-CN" sz="2000" i="1" dirty="0" smtClean="0">
                <a:latin typeface="Times New Roman" panose="02020603050405020304" pitchFamily="18" charset="0"/>
                <a:cs typeface="Times New Roman" panose="02020603050405020304" pitchFamily="18" charset="0"/>
              </a:rPr>
              <a:t>International Conference </a:t>
            </a:r>
            <a:r>
              <a:rPr lang="en-US" altLang="zh-CN" sz="2000" i="1" dirty="0">
                <a:latin typeface="Times New Roman" panose="02020603050405020304" pitchFamily="18" charset="0"/>
                <a:cs typeface="Times New Roman" panose="02020603050405020304" pitchFamily="18" charset="0"/>
              </a:rPr>
              <a:t>on Entertainment </a:t>
            </a:r>
            <a:r>
              <a:rPr lang="en-US" altLang="zh-CN" sz="2000" i="1" dirty="0" smtClean="0">
                <a:latin typeface="Times New Roman" panose="02020603050405020304" pitchFamily="18" charset="0"/>
                <a:cs typeface="Times New Roman" panose="02020603050405020304" pitchFamily="18" charset="0"/>
              </a:rPr>
              <a:t>Computing</a:t>
            </a:r>
            <a:r>
              <a:rPr lang="en-US" altLang="zh-CN" sz="2000" dirty="0" smtClean="0">
                <a:latin typeface="Times New Roman" panose="02020603050405020304" pitchFamily="18" charset="0"/>
                <a:cs typeface="Times New Roman" panose="02020603050405020304" pitchFamily="18" charset="0"/>
              </a:rPr>
              <a:t>, pages </a:t>
            </a:r>
            <a:r>
              <a:rPr lang="en-US" altLang="zh-CN" sz="2000" dirty="0">
                <a:latin typeface="Times New Roman" panose="02020603050405020304" pitchFamily="18" charset="0"/>
                <a:cs typeface="Times New Roman" panose="02020603050405020304" pitchFamily="18" charset="0"/>
              </a:rPr>
              <a:t>191–196, Paris, France</a:t>
            </a:r>
            <a:r>
              <a:rPr lang="en-US" altLang="zh-CN" sz="2000" dirty="0" smtClean="0">
                <a:latin typeface="Times New Roman" panose="02020603050405020304" pitchFamily="18" charset="0"/>
                <a:cs typeface="Times New Roman" panose="02020603050405020304" pitchFamily="18" charset="0"/>
              </a:rPr>
              <a:t>.</a:t>
            </a:r>
          </a:p>
          <a:p>
            <a:pPr marL="342900" indent="-342900">
              <a:buFont typeface="Arial" panose="020B0604020202020204" pitchFamily="34" charset="0"/>
              <a:buChar char="•"/>
            </a:pPr>
            <a:r>
              <a:rPr lang="en-US" altLang="zh-CN" sz="2000" dirty="0" err="1">
                <a:latin typeface="Times New Roman" panose="02020603050405020304" pitchFamily="18" charset="0"/>
                <a:cs typeface="Times New Roman" panose="02020603050405020304" pitchFamily="18" charset="0"/>
              </a:rPr>
              <a:t>Hisar</a:t>
            </a:r>
            <a:r>
              <a:rPr lang="en-US" altLang="zh-CN" sz="2000" dirty="0">
                <a:latin typeface="Times New Roman" panose="02020603050405020304" pitchFamily="18" charset="0"/>
                <a:cs typeface="Times New Roman" panose="02020603050405020304" pitchFamily="18" charset="0"/>
              </a:rPr>
              <a:t> </a:t>
            </a:r>
            <a:r>
              <a:rPr lang="en-US" altLang="zh-CN" sz="2000" dirty="0" err="1">
                <a:latin typeface="Times New Roman" panose="02020603050405020304" pitchFamily="18" charset="0"/>
                <a:cs typeface="Times New Roman" panose="02020603050405020304" pitchFamily="18" charset="0"/>
              </a:rPr>
              <a:t>Maruli</a:t>
            </a:r>
            <a:r>
              <a:rPr lang="en-US" altLang="zh-CN" sz="2000" dirty="0">
                <a:latin typeface="Times New Roman" panose="02020603050405020304" pitchFamily="18" charset="0"/>
                <a:cs typeface="Times New Roman" panose="02020603050405020304" pitchFamily="18" charset="0"/>
              </a:rPr>
              <a:t> </a:t>
            </a:r>
            <a:r>
              <a:rPr lang="en-US" altLang="zh-CN" sz="2000" dirty="0" err="1">
                <a:latin typeface="Times New Roman" panose="02020603050405020304" pitchFamily="18" charset="0"/>
                <a:cs typeface="Times New Roman" panose="02020603050405020304" pitchFamily="18" charset="0"/>
              </a:rPr>
              <a:t>Manurung</a:t>
            </a:r>
            <a:r>
              <a:rPr lang="en-US" altLang="zh-CN" sz="2000" dirty="0">
                <a:latin typeface="Times New Roman" panose="02020603050405020304" pitchFamily="18" charset="0"/>
                <a:cs typeface="Times New Roman" panose="02020603050405020304" pitchFamily="18" charset="0"/>
              </a:rPr>
              <a:t>. 2003. </a:t>
            </a:r>
            <a:r>
              <a:rPr lang="en-US" altLang="zh-CN" sz="2000" i="1" dirty="0">
                <a:latin typeface="Times New Roman" panose="02020603050405020304" pitchFamily="18" charset="0"/>
                <a:cs typeface="Times New Roman" panose="02020603050405020304" pitchFamily="18" charset="0"/>
              </a:rPr>
              <a:t>An evolutionary </a:t>
            </a:r>
            <a:r>
              <a:rPr lang="en-US" altLang="zh-CN" sz="2000" i="1" dirty="0" smtClean="0">
                <a:latin typeface="Times New Roman" panose="02020603050405020304" pitchFamily="18" charset="0"/>
                <a:cs typeface="Times New Roman" panose="02020603050405020304" pitchFamily="18" charset="0"/>
              </a:rPr>
              <a:t>algorithm approach </a:t>
            </a:r>
            <a:r>
              <a:rPr lang="en-US" altLang="zh-CN" sz="2000" i="1" dirty="0">
                <a:latin typeface="Times New Roman" panose="02020603050405020304" pitchFamily="18" charset="0"/>
                <a:cs typeface="Times New Roman" panose="02020603050405020304" pitchFamily="18" charset="0"/>
              </a:rPr>
              <a:t>to poetry generation</a:t>
            </a:r>
            <a:r>
              <a:rPr lang="en-US" altLang="zh-CN" sz="2000" dirty="0">
                <a:latin typeface="Times New Roman" panose="02020603050405020304" pitchFamily="18" charset="0"/>
                <a:cs typeface="Times New Roman" panose="02020603050405020304" pitchFamily="18" charset="0"/>
              </a:rPr>
              <a:t>. Ph.D. </a:t>
            </a:r>
            <a:r>
              <a:rPr lang="en-US" altLang="zh-CN" sz="2000" dirty="0" smtClean="0">
                <a:latin typeface="Times New Roman" panose="02020603050405020304" pitchFamily="18" charset="0"/>
                <a:cs typeface="Times New Roman" panose="02020603050405020304" pitchFamily="18" charset="0"/>
              </a:rPr>
              <a:t>thesis, University </a:t>
            </a:r>
            <a:r>
              <a:rPr lang="en-US" altLang="zh-CN" sz="2000" dirty="0">
                <a:latin typeface="Times New Roman" panose="02020603050405020304" pitchFamily="18" charset="0"/>
                <a:cs typeface="Times New Roman" panose="02020603050405020304" pitchFamily="18" charset="0"/>
              </a:rPr>
              <a:t>of Edinburgh</a:t>
            </a:r>
            <a:r>
              <a:rPr lang="en-US" altLang="zh-CN" sz="2000" dirty="0" smtClean="0">
                <a:latin typeface="Times New Roman" panose="02020603050405020304" pitchFamily="18" charset="0"/>
                <a:cs typeface="Times New Roman" panose="02020603050405020304" pitchFamily="18" charset="0"/>
              </a:rPr>
              <a:t>.</a:t>
            </a:r>
          </a:p>
          <a:p>
            <a:pPr marL="342900" indent="-342900">
              <a:buFont typeface="Arial" panose="020B0604020202020204" pitchFamily="34" charset="0"/>
              <a:buChar char="•"/>
            </a:pPr>
            <a:r>
              <a:rPr lang="en-US" altLang="zh-CN" sz="2000" dirty="0">
                <a:latin typeface="Times New Roman" panose="02020603050405020304" pitchFamily="18" charset="0"/>
                <a:cs typeface="Times New Roman" panose="02020603050405020304" pitchFamily="18" charset="0"/>
              </a:rPr>
              <a:t>Robert P. Levy. 2001. A computational model of </a:t>
            </a:r>
            <a:r>
              <a:rPr lang="en-US" altLang="zh-CN" sz="2000" dirty="0" smtClean="0">
                <a:latin typeface="Times New Roman" panose="02020603050405020304" pitchFamily="18" charset="0"/>
                <a:cs typeface="Times New Roman" panose="02020603050405020304" pitchFamily="18" charset="0"/>
              </a:rPr>
              <a:t>poetic creativity </a:t>
            </a:r>
            <a:r>
              <a:rPr lang="en-US" altLang="zh-CN" sz="2000" dirty="0">
                <a:latin typeface="Times New Roman" panose="02020603050405020304" pitchFamily="18" charset="0"/>
                <a:cs typeface="Times New Roman" panose="02020603050405020304" pitchFamily="18" charset="0"/>
              </a:rPr>
              <a:t>with neural network as measure of </a:t>
            </a:r>
            <a:r>
              <a:rPr lang="en-US" altLang="zh-CN" sz="2000" dirty="0" smtClean="0">
                <a:latin typeface="Times New Roman" panose="02020603050405020304" pitchFamily="18" charset="0"/>
                <a:cs typeface="Times New Roman" panose="02020603050405020304" pitchFamily="18" charset="0"/>
              </a:rPr>
              <a:t>adaptive fitness</a:t>
            </a:r>
            <a:r>
              <a:rPr lang="en-US" altLang="zh-CN" sz="2000" dirty="0">
                <a:latin typeface="Times New Roman" panose="02020603050405020304" pitchFamily="18" charset="0"/>
                <a:cs typeface="Times New Roman" panose="02020603050405020304" pitchFamily="18" charset="0"/>
              </a:rPr>
              <a:t>. In </a:t>
            </a:r>
            <a:r>
              <a:rPr lang="en-US" altLang="zh-CN" sz="2000" i="1" dirty="0">
                <a:latin typeface="Times New Roman" panose="02020603050405020304" pitchFamily="18" charset="0"/>
                <a:cs typeface="Times New Roman" panose="02020603050405020304" pitchFamily="18" charset="0"/>
              </a:rPr>
              <a:t>Proceedings of the ICCBR-01 </a:t>
            </a:r>
            <a:r>
              <a:rPr lang="en-US" altLang="zh-CN" sz="2000" i="1" dirty="0" smtClean="0">
                <a:latin typeface="Times New Roman" panose="02020603050405020304" pitchFamily="18" charset="0"/>
                <a:cs typeface="Times New Roman" panose="02020603050405020304" pitchFamily="18" charset="0"/>
              </a:rPr>
              <a:t>Workshop on </a:t>
            </a:r>
            <a:r>
              <a:rPr lang="en-US" altLang="zh-CN" sz="2000" i="1" dirty="0">
                <a:latin typeface="Times New Roman" panose="02020603050405020304" pitchFamily="18" charset="0"/>
                <a:cs typeface="Times New Roman" panose="02020603050405020304" pitchFamily="18" charset="0"/>
              </a:rPr>
              <a:t>Creative </a:t>
            </a:r>
            <a:r>
              <a:rPr lang="en-US" altLang="zh-CN" sz="2000" i="1" dirty="0" smtClean="0">
                <a:latin typeface="Times New Roman" panose="02020603050405020304" pitchFamily="18" charset="0"/>
                <a:cs typeface="Times New Roman" panose="02020603050405020304" pitchFamily="18" charset="0"/>
              </a:rPr>
              <a:t>Systems.</a:t>
            </a:r>
          </a:p>
          <a:p>
            <a:pPr marL="342900" indent="-342900">
              <a:buFont typeface="Arial" panose="020B0604020202020204" pitchFamily="34" charset="0"/>
              <a:buChar char="•"/>
            </a:pPr>
            <a:r>
              <a:rPr lang="en-US" altLang="zh-CN" sz="2000" dirty="0" err="1">
                <a:latin typeface="Times New Roman" panose="02020603050405020304" pitchFamily="18" charset="0"/>
                <a:cs typeface="Times New Roman" panose="02020603050405020304" pitchFamily="18" charset="0"/>
              </a:rPr>
              <a:t>Rui</a:t>
            </a:r>
            <a:r>
              <a:rPr lang="en-US" altLang="zh-CN" sz="2000" dirty="0">
                <a:latin typeface="Times New Roman" panose="02020603050405020304" pitchFamily="18" charset="0"/>
                <a:cs typeface="Times New Roman" panose="02020603050405020304" pitchFamily="18" charset="0"/>
              </a:rPr>
              <a:t> Yan, Han Jiang, </a:t>
            </a:r>
            <a:r>
              <a:rPr lang="en-US" altLang="zh-CN" sz="2000" dirty="0" err="1">
                <a:latin typeface="Times New Roman" panose="02020603050405020304" pitchFamily="18" charset="0"/>
                <a:cs typeface="Times New Roman" panose="02020603050405020304" pitchFamily="18" charset="0"/>
              </a:rPr>
              <a:t>Mirella</a:t>
            </a:r>
            <a:r>
              <a:rPr lang="en-US" altLang="zh-CN" sz="2000" dirty="0">
                <a:latin typeface="Times New Roman" panose="02020603050405020304" pitchFamily="18" charset="0"/>
                <a:cs typeface="Times New Roman" panose="02020603050405020304" pitchFamily="18" charset="0"/>
              </a:rPr>
              <a:t> </a:t>
            </a:r>
            <a:r>
              <a:rPr lang="en-US" altLang="zh-CN" sz="2000" dirty="0" err="1">
                <a:latin typeface="Times New Roman" panose="02020603050405020304" pitchFamily="18" charset="0"/>
                <a:cs typeface="Times New Roman" panose="02020603050405020304" pitchFamily="18" charset="0"/>
              </a:rPr>
              <a:t>Lapata</a:t>
            </a:r>
            <a:r>
              <a:rPr lang="en-US" altLang="zh-CN" sz="2000" dirty="0">
                <a:latin typeface="Times New Roman" panose="02020603050405020304" pitchFamily="18" charset="0"/>
                <a:cs typeface="Times New Roman" panose="02020603050405020304" pitchFamily="18" charset="0"/>
              </a:rPr>
              <a:t>, </a:t>
            </a:r>
            <a:r>
              <a:rPr lang="en-US" altLang="zh-CN" sz="2000" dirty="0" err="1" smtClean="0">
                <a:latin typeface="Times New Roman" panose="02020603050405020304" pitchFamily="18" charset="0"/>
                <a:cs typeface="Times New Roman" panose="02020603050405020304" pitchFamily="18" charset="0"/>
              </a:rPr>
              <a:t>Shou</a:t>
            </a:r>
            <a:r>
              <a:rPr lang="en-US" altLang="zh-CN" sz="2000" dirty="0" smtClean="0">
                <a:latin typeface="Times New Roman" panose="02020603050405020304" pitchFamily="18" charset="0"/>
                <a:cs typeface="Times New Roman" panose="02020603050405020304" pitchFamily="18" charset="0"/>
              </a:rPr>
              <a:t>-De Lin</a:t>
            </a:r>
            <a:r>
              <a:rPr lang="en-US" altLang="zh-CN" sz="2000" dirty="0">
                <a:latin typeface="Times New Roman" panose="02020603050405020304" pitchFamily="18" charset="0"/>
                <a:cs typeface="Times New Roman" panose="02020603050405020304" pitchFamily="18" charset="0"/>
              </a:rPr>
              <a:t>, </a:t>
            </a:r>
            <a:r>
              <a:rPr lang="en-US" altLang="zh-CN" sz="2000" dirty="0" err="1">
                <a:latin typeface="Times New Roman" panose="02020603050405020304" pitchFamily="18" charset="0"/>
                <a:cs typeface="Times New Roman" panose="02020603050405020304" pitchFamily="18" charset="0"/>
              </a:rPr>
              <a:t>Xueqiang</a:t>
            </a:r>
            <a:r>
              <a:rPr lang="en-US" altLang="zh-CN" sz="2000" dirty="0">
                <a:latin typeface="Times New Roman" panose="02020603050405020304" pitchFamily="18" charset="0"/>
                <a:cs typeface="Times New Roman" panose="02020603050405020304" pitchFamily="18" charset="0"/>
              </a:rPr>
              <a:t> </a:t>
            </a:r>
            <a:r>
              <a:rPr lang="en-US" altLang="zh-CN" sz="2000" dirty="0" err="1">
                <a:latin typeface="Times New Roman" panose="02020603050405020304" pitchFamily="18" charset="0"/>
                <a:cs typeface="Times New Roman" panose="02020603050405020304" pitchFamily="18" charset="0"/>
              </a:rPr>
              <a:t>Lv</a:t>
            </a:r>
            <a:r>
              <a:rPr lang="en-US" altLang="zh-CN" sz="2000" dirty="0">
                <a:latin typeface="Times New Roman" panose="02020603050405020304" pitchFamily="18" charset="0"/>
                <a:cs typeface="Times New Roman" panose="02020603050405020304" pitchFamily="18" charset="0"/>
              </a:rPr>
              <a:t>, and </a:t>
            </a:r>
            <a:r>
              <a:rPr lang="en-US" altLang="zh-CN" sz="2000" dirty="0" err="1">
                <a:latin typeface="Times New Roman" panose="02020603050405020304" pitchFamily="18" charset="0"/>
                <a:cs typeface="Times New Roman" panose="02020603050405020304" pitchFamily="18" charset="0"/>
              </a:rPr>
              <a:t>Xiaoming</a:t>
            </a:r>
            <a:r>
              <a:rPr lang="en-US" altLang="zh-CN" sz="2000" dirty="0">
                <a:latin typeface="Times New Roman" panose="02020603050405020304" pitchFamily="18" charset="0"/>
                <a:cs typeface="Times New Roman" panose="02020603050405020304" pitchFamily="18" charset="0"/>
              </a:rPr>
              <a:t> Li. 2013. </a:t>
            </a:r>
            <a:r>
              <a:rPr lang="en-US" altLang="zh-CN" sz="2000" dirty="0" smtClean="0">
                <a:latin typeface="Times New Roman" panose="02020603050405020304" pitchFamily="18" charset="0"/>
                <a:cs typeface="Times New Roman" panose="02020603050405020304" pitchFamily="18" charset="0"/>
              </a:rPr>
              <a:t>I, </a:t>
            </a:r>
            <a:r>
              <a:rPr lang="en-US" altLang="zh-CN" sz="2000" dirty="0" err="1" smtClean="0">
                <a:latin typeface="Times New Roman" panose="02020603050405020304" pitchFamily="18" charset="0"/>
                <a:cs typeface="Times New Roman" panose="02020603050405020304" pitchFamily="18" charset="0"/>
              </a:rPr>
              <a:t>poet:automatic</a:t>
            </a:r>
            <a:r>
              <a:rPr lang="en-US" altLang="zh-CN" sz="2000" dirty="0">
                <a:latin typeface="Times New Roman" panose="02020603050405020304" pitchFamily="18" charset="0"/>
                <a:cs typeface="Times New Roman" panose="02020603050405020304" pitchFamily="18" charset="0"/>
              </a:rPr>
              <a:t> </a:t>
            </a:r>
            <a:r>
              <a:rPr lang="en-US" altLang="zh-CN" sz="2000" dirty="0" err="1" smtClean="0">
                <a:latin typeface="Times New Roman" panose="02020603050405020304" pitchFamily="18" charset="0"/>
                <a:cs typeface="Times New Roman" panose="02020603050405020304" pitchFamily="18" charset="0"/>
              </a:rPr>
              <a:t>chinese</a:t>
            </a:r>
            <a:r>
              <a:rPr lang="en-US" altLang="zh-CN" sz="2000" dirty="0" smtClean="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poetry composition </a:t>
            </a:r>
            <a:r>
              <a:rPr lang="en-US" altLang="zh-CN" sz="2000" dirty="0" smtClean="0">
                <a:latin typeface="Times New Roman" panose="02020603050405020304" pitchFamily="18" charset="0"/>
                <a:cs typeface="Times New Roman" panose="02020603050405020304" pitchFamily="18" charset="0"/>
              </a:rPr>
              <a:t>through a </a:t>
            </a:r>
            <a:r>
              <a:rPr lang="en-US" altLang="zh-CN" sz="2000" dirty="0">
                <a:latin typeface="Times New Roman" panose="02020603050405020304" pitchFamily="18" charset="0"/>
                <a:cs typeface="Times New Roman" panose="02020603050405020304" pitchFamily="18" charset="0"/>
              </a:rPr>
              <a:t>generative summarization framework under </a:t>
            </a:r>
            <a:r>
              <a:rPr lang="en-US" altLang="zh-CN" sz="2000" dirty="0" smtClean="0">
                <a:latin typeface="Times New Roman" panose="02020603050405020304" pitchFamily="18" charset="0"/>
                <a:cs typeface="Times New Roman" panose="02020603050405020304" pitchFamily="18" charset="0"/>
              </a:rPr>
              <a:t>constrained optimization</a:t>
            </a:r>
            <a:r>
              <a:rPr lang="en-US" altLang="zh-CN" sz="2000" dirty="0">
                <a:latin typeface="Times New Roman" panose="02020603050405020304" pitchFamily="18" charset="0"/>
                <a:cs typeface="Times New Roman" panose="02020603050405020304" pitchFamily="18" charset="0"/>
              </a:rPr>
              <a:t>. </a:t>
            </a:r>
            <a:r>
              <a:rPr lang="en-US" altLang="zh-CN" sz="2000" dirty="0" smtClean="0">
                <a:latin typeface="Times New Roman" panose="02020603050405020304" pitchFamily="18" charset="0"/>
                <a:cs typeface="Times New Roman" panose="02020603050405020304" pitchFamily="18" charset="0"/>
              </a:rPr>
              <a:t>In </a:t>
            </a:r>
            <a:r>
              <a:rPr lang="en-US" altLang="zh-CN" sz="2000" i="1" dirty="0" smtClean="0">
                <a:latin typeface="Times New Roman" panose="02020603050405020304" pitchFamily="18" charset="0"/>
                <a:cs typeface="Times New Roman" panose="02020603050405020304" pitchFamily="18" charset="0"/>
              </a:rPr>
              <a:t>Proceedings </a:t>
            </a:r>
            <a:r>
              <a:rPr lang="en-US" altLang="zh-CN" sz="2000" i="1" dirty="0">
                <a:latin typeface="Times New Roman" panose="02020603050405020304" pitchFamily="18" charset="0"/>
                <a:cs typeface="Times New Roman" panose="02020603050405020304" pitchFamily="18" charset="0"/>
              </a:rPr>
              <a:t>of the </a:t>
            </a:r>
            <a:r>
              <a:rPr lang="en-US" altLang="zh-CN" sz="2000" i="1" dirty="0" smtClean="0">
                <a:latin typeface="Times New Roman" panose="02020603050405020304" pitchFamily="18" charset="0"/>
                <a:cs typeface="Times New Roman" panose="02020603050405020304" pitchFamily="18" charset="0"/>
              </a:rPr>
              <a:t>23</a:t>
            </a:r>
            <a:r>
              <a:rPr lang="en-US" altLang="zh-CN" sz="2000" i="1" baseline="30000" dirty="0" smtClean="0">
                <a:latin typeface="Times New Roman" panose="02020603050405020304" pitchFamily="18" charset="0"/>
                <a:cs typeface="Times New Roman" panose="02020603050405020304" pitchFamily="18" charset="0"/>
              </a:rPr>
              <a:t>rd</a:t>
            </a:r>
            <a:r>
              <a:rPr lang="en-US" altLang="zh-CN" sz="2000" i="1" dirty="0" smtClean="0">
                <a:latin typeface="Times New Roman" panose="02020603050405020304" pitchFamily="18" charset="0"/>
                <a:cs typeface="Times New Roman" panose="02020603050405020304" pitchFamily="18" charset="0"/>
              </a:rPr>
              <a:t> International </a:t>
            </a:r>
            <a:r>
              <a:rPr lang="en-US" altLang="zh-CN" sz="2000" i="1" dirty="0">
                <a:latin typeface="Times New Roman" panose="02020603050405020304" pitchFamily="18" charset="0"/>
                <a:cs typeface="Times New Roman" panose="02020603050405020304" pitchFamily="18" charset="0"/>
              </a:rPr>
              <a:t>Joint Conference on Artificial </a:t>
            </a:r>
            <a:r>
              <a:rPr lang="en-US" altLang="zh-CN" sz="2000" i="1" dirty="0" smtClean="0">
                <a:latin typeface="Times New Roman" panose="02020603050405020304" pitchFamily="18" charset="0"/>
                <a:cs typeface="Times New Roman" panose="02020603050405020304" pitchFamily="18" charset="0"/>
              </a:rPr>
              <a:t>Intelligence</a:t>
            </a:r>
            <a:r>
              <a:rPr lang="en-US" altLang="zh-CN" sz="2000" dirty="0" smtClean="0">
                <a:latin typeface="Times New Roman" panose="02020603050405020304" pitchFamily="18" charset="0"/>
                <a:cs typeface="Times New Roman" panose="02020603050405020304" pitchFamily="18" charset="0"/>
              </a:rPr>
              <a:t>, pages </a:t>
            </a:r>
            <a:r>
              <a:rPr lang="en-US" altLang="zh-CN" sz="2000" dirty="0">
                <a:latin typeface="Times New Roman" panose="02020603050405020304" pitchFamily="18" charset="0"/>
                <a:cs typeface="Times New Roman" panose="02020603050405020304" pitchFamily="18" charset="0"/>
              </a:rPr>
              <a:t>2197–2203, </a:t>
            </a:r>
            <a:r>
              <a:rPr lang="en-US" altLang="zh-CN" sz="2000" dirty="0" smtClean="0">
                <a:latin typeface="Times New Roman" panose="02020603050405020304" pitchFamily="18" charset="0"/>
                <a:cs typeface="Times New Roman" panose="02020603050405020304" pitchFamily="18" charset="0"/>
              </a:rPr>
              <a:t>Beijing, China.</a:t>
            </a:r>
          </a:p>
          <a:p>
            <a:pPr marL="342900" indent="-342900">
              <a:buFont typeface="Arial" panose="020B0604020202020204" pitchFamily="34" charset="0"/>
              <a:buChar char="•"/>
            </a:pPr>
            <a:r>
              <a:rPr lang="en-US" altLang="zh-CN" sz="2000" dirty="0">
                <a:latin typeface="Times New Roman" panose="02020603050405020304" pitchFamily="18" charset="0"/>
                <a:cs typeface="Times New Roman" panose="02020603050405020304" pitchFamily="18" charset="0"/>
              </a:rPr>
              <a:t>Long Jiang and Ming Zhou. 2008. Generating </a:t>
            </a:r>
            <a:r>
              <a:rPr lang="en-US" altLang="zh-CN" sz="2000" dirty="0" smtClean="0">
                <a:latin typeface="Times New Roman" panose="02020603050405020304" pitchFamily="18" charset="0"/>
                <a:cs typeface="Times New Roman" panose="02020603050405020304" pitchFamily="18" charset="0"/>
              </a:rPr>
              <a:t>Chinese couplets </a:t>
            </a:r>
            <a:r>
              <a:rPr lang="en-US" altLang="zh-CN" sz="2000" dirty="0">
                <a:latin typeface="Times New Roman" panose="02020603050405020304" pitchFamily="18" charset="0"/>
                <a:cs typeface="Times New Roman" panose="02020603050405020304" pitchFamily="18" charset="0"/>
              </a:rPr>
              <a:t>using a statistical </a:t>
            </a:r>
            <a:r>
              <a:rPr lang="en-US" altLang="zh-CN" sz="2000" dirty="0" err="1">
                <a:latin typeface="Times New Roman" panose="02020603050405020304" pitchFamily="18" charset="0"/>
                <a:cs typeface="Times New Roman" panose="02020603050405020304" pitchFamily="18" charset="0"/>
              </a:rPr>
              <a:t>mt</a:t>
            </a:r>
            <a:r>
              <a:rPr lang="en-US" altLang="zh-CN" sz="2000" dirty="0">
                <a:latin typeface="Times New Roman" panose="02020603050405020304" pitchFamily="18" charset="0"/>
                <a:cs typeface="Times New Roman" panose="02020603050405020304" pitchFamily="18" charset="0"/>
              </a:rPr>
              <a:t> approach. In </a:t>
            </a:r>
            <a:r>
              <a:rPr lang="en-US" altLang="zh-CN" sz="2000" i="1" dirty="0" smtClean="0">
                <a:latin typeface="Times New Roman" panose="02020603050405020304" pitchFamily="18" charset="0"/>
                <a:cs typeface="Times New Roman" panose="02020603050405020304" pitchFamily="18" charset="0"/>
              </a:rPr>
              <a:t>Proceedings of </a:t>
            </a:r>
            <a:r>
              <a:rPr lang="en-US" altLang="zh-CN" sz="2000" i="1" dirty="0">
                <a:latin typeface="Times New Roman" panose="02020603050405020304" pitchFamily="18" charset="0"/>
                <a:cs typeface="Times New Roman" panose="02020603050405020304" pitchFamily="18" charset="0"/>
              </a:rPr>
              <a:t>the 22nd International Conference on </a:t>
            </a:r>
            <a:r>
              <a:rPr lang="en-US" altLang="zh-CN" sz="2000" i="1" dirty="0" smtClean="0">
                <a:latin typeface="Times New Roman" panose="02020603050405020304" pitchFamily="18" charset="0"/>
                <a:cs typeface="Times New Roman" panose="02020603050405020304" pitchFamily="18" charset="0"/>
              </a:rPr>
              <a:t>Computational Linguistics</a:t>
            </a:r>
            <a:r>
              <a:rPr lang="en-US" altLang="zh-CN" sz="2000" dirty="0">
                <a:latin typeface="Times New Roman" panose="02020603050405020304" pitchFamily="18" charset="0"/>
                <a:cs typeface="Times New Roman" panose="02020603050405020304" pitchFamily="18" charset="0"/>
              </a:rPr>
              <a:t>, pages 377–384, </a:t>
            </a:r>
            <a:r>
              <a:rPr lang="en-US" altLang="zh-CN" sz="2000" dirty="0" smtClean="0">
                <a:latin typeface="Times New Roman" panose="02020603050405020304" pitchFamily="18" charset="0"/>
                <a:cs typeface="Times New Roman" panose="02020603050405020304" pitchFamily="18" charset="0"/>
              </a:rPr>
              <a:t>Manchester, UK.</a:t>
            </a:r>
          </a:p>
          <a:p>
            <a:pPr marL="342900" indent="-342900">
              <a:buFont typeface="Arial" panose="020B0604020202020204" pitchFamily="34" charset="0"/>
              <a:buChar char="•"/>
            </a:pPr>
            <a:r>
              <a:rPr lang="en-US" altLang="zh-CN" sz="2000" dirty="0">
                <a:latin typeface="Times New Roman" panose="02020603050405020304" pitchFamily="18" charset="0"/>
                <a:cs typeface="Times New Roman" panose="02020603050405020304" pitchFamily="18" charset="0"/>
              </a:rPr>
              <a:t>Jing He, Ming Zhou, and Long Jiang. 2012. </a:t>
            </a:r>
            <a:r>
              <a:rPr lang="en-US" altLang="zh-CN" sz="2000" dirty="0" smtClean="0">
                <a:latin typeface="Times New Roman" panose="02020603050405020304" pitchFamily="18" charset="0"/>
                <a:cs typeface="Times New Roman" panose="02020603050405020304" pitchFamily="18" charset="0"/>
              </a:rPr>
              <a:t>Generating </a:t>
            </a:r>
            <a:r>
              <a:rPr lang="en-US" altLang="zh-CN" sz="2000" dirty="0" err="1" smtClean="0">
                <a:latin typeface="Times New Roman" panose="02020603050405020304" pitchFamily="18" charset="0"/>
                <a:cs typeface="Times New Roman" panose="02020603050405020304" pitchFamily="18" charset="0"/>
              </a:rPr>
              <a:t>chinese</a:t>
            </a:r>
            <a:r>
              <a:rPr lang="en-US" altLang="zh-CN" sz="2000" dirty="0" smtClean="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classical poems with statistical </a:t>
            </a:r>
            <a:r>
              <a:rPr lang="en-US" altLang="zh-CN" sz="2000" dirty="0" smtClean="0">
                <a:latin typeface="Times New Roman" panose="02020603050405020304" pitchFamily="18" charset="0"/>
                <a:cs typeface="Times New Roman" panose="02020603050405020304" pitchFamily="18" charset="0"/>
              </a:rPr>
              <a:t>machine translation </a:t>
            </a:r>
            <a:r>
              <a:rPr lang="en-US" altLang="zh-CN" sz="2000" dirty="0">
                <a:latin typeface="Times New Roman" panose="02020603050405020304" pitchFamily="18" charset="0"/>
                <a:cs typeface="Times New Roman" panose="02020603050405020304" pitchFamily="18" charset="0"/>
              </a:rPr>
              <a:t>models. In </a:t>
            </a:r>
            <a:r>
              <a:rPr lang="en-US" altLang="zh-CN" sz="2000" i="1" dirty="0">
                <a:latin typeface="Times New Roman" panose="02020603050405020304" pitchFamily="18" charset="0"/>
                <a:cs typeface="Times New Roman" panose="02020603050405020304" pitchFamily="18" charset="0"/>
              </a:rPr>
              <a:t>Proceedings of the 26th </a:t>
            </a:r>
            <a:r>
              <a:rPr lang="en-US" altLang="zh-CN" sz="2000" i="1" dirty="0" smtClean="0">
                <a:latin typeface="Times New Roman" panose="02020603050405020304" pitchFamily="18" charset="0"/>
                <a:cs typeface="Times New Roman" panose="02020603050405020304" pitchFamily="18" charset="0"/>
              </a:rPr>
              <a:t>AAAI </a:t>
            </a:r>
            <a:r>
              <a:rPr lang="fr-FR" altLang="zh-CN" sz="2000" i="1" dirty="0" smtClean="0">
                <a:latin typeface="Times New Roman" panose="02020603050405020304" pitchFamily="18" charset="0"/>
                <a:cs typeface="Times New Roman" panose="02020603050405020304" pitchFamily="18" charset="0"/>
              </a:rPr>
              <a:t>Conference </a:t>
            </a:r>
            <a:r>
              <a:rPr lang="fr-FR" altLang="zh-CN" sz="2000" i="1" dirty="0">
                <a:latin typeface="Times New Roman" panose="02020603050405020304" pitchFamily="18" charset="0"/>
                <a:cs typeface="Times New Roman" panose="02020603050405020304" pitchFamily="18" charset="0"/>
              </a:rPr>
              <a:t>on Artificial Intelligence</a:t>
            </a:r>
            <a:r>
              <a:rPr lang="fr-FR" altLang="zh-CN" sz="2000" dirty="0">
                <a:latin typeface="Times New Roman" panose="02020603050405020304" pitchFamily="18" charset="0"/>
                <a:cs typeface="Times New Roman" panose="02020603050405020304" pitchFamily="18" charset="0"/>
              </a:rPr>
              <a:t>, pages </a:t>
            </a:r>
            <a:r>
              <a:rPr lang="fr-FR" altLang="zh-CN" sz="2000" dirty="0" smtClean="0">
                <a:latin typeface="Times New Roman" panose="02020603050405020304" pitchFamily="18" charset="0"/>
                <a:cs typeface="Times New Roman" panose="02020603050405020304" pitchFamily="18" charset="0"/>
              </a:rPr>
              <a:t>1650–</a:t>
            </a:r>
            <a:r>
              <a:rPr lang="en-US" altLang="zh-CN" sz="2000" dirty="0" smtClean="0">
                <a:latin typeface="Times New Roman" panose="02020603050405020304" pitchFamily="18" charset="0"/>
                <a:cs typeface="Times New Roman" panose="02020603050405020304" pitchFamily="18" charset="0"/>
              </a:rPr>
              <a:t>1656, Toronto, Canada.</a:t>
            </a:r>
          </a:p>
        </p:txBody>
      </p:sp>
    </p:spTree>
    <p:extLst>
      <p:ext uri="{BB962C8B-B14F-4D97-AF65-F5344CB8AC3E}">
        <p14:creationId xmlns:p14="http://schemas.microsoft.com/office/powerpoint/2010/main" val="3714052639"/>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938182" y="80682"/>
            <a:ext cx="2312896" cy="677108"/>
          </a:xfrm>
          <a:prstGeom prst="rect">
            <a:avLst/>
          </a:prstGeom>
          <a:noFill/>
        </p:spPr>
        <p:txBody>
          <a:bodyPr wrap="square" rtlCol="0">
            <a:spAutoFit/>
          </a:bodyPr>
          <a:lstStyle/>
          <a:p>
            <a:r>
              <a:rPr lang="en-US" altLang="zh-CN" sz="3800" dirty="0" smtClean="0">
                <a:latin typeface="Times New Roman" panose="02020603050405020304" pitchFamily="18" charset="0"/>
                <a:cs typeface="Times New Roman" panose="02020603050405020304" pitchFamily="18" charset="0"/>
              </a:rPr>
              <a:t>Reference</a:t>
            </a:r>
            <a:endParaRPr lang="x-none" altLang="zh-CN" sz="3800" dirty="0">
              <a:latin typeface="Times New Roman" panose="02020603050405020304" pitchFamily="18" charset="0"/>
              <a:cs typeface="Times New Roman" panose="02020603050405020304" pitchFamily="18" charset="0"/>
            </a:endParaRPr>
          </a:p>
        </p:txBody>
      </p:sp>
      <p:sp>
        <p:nvSpPr>
          <p:cNvPr id="3" name="文本框 2"/>
          <p:cNvSpPr txBox="1"/>
          <p:nvPr/>
        </p:nvSpPr>
        <p:spPr>
          <a:xfrm>
            <a:off x="584238" y="957430"/>
            <a:ext cx="11607761" cy="5940088"/>
          </a:xfrm>
          <a:prstGeom prst="rect">
            <a:avLst/>
          </a:prstGeom>
          <a:noFill/>
        </p:spPr>
        <p:txBody>
          <a:bodyPr wrap="square" rtlCol="0">
            <a:spAutoFit/>
          </a:bodyPr>
          <a:lstStyle/>
          <a:p>
            <a:pPr marL="342900" indent="-342900">
              <a:buFont typeface="Arial" panose="020B0604020202020204" pitchFamily="34" charset="0"/>
              <a:buChar char="•"/>
            </a:pPr>
            <a:r>
              <a:rPr lang="en-US" altLang="zh-CN" sz="2000" dirty="0" err="1" smtClean="0">
                <a:latin typeface="Times New Roman" panose="02020603050405020304" pitchFamily="18" charset="0"/>
                <a:cs typeface="Times New Roman" panose="02020603050405020304" pitchFamily="18" charset="0"/>
              </a:rPr>
              <a:t>Xingxing</a:t>
            </a:r>
            <a:r>
              <a:rPr lang="en-US" altLang="zh-CN" sz="2000" dirty="0" smtClean="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Zhang and </a:t>
            </a:r>
            <a:r>
              <a:rPr lang="en-US" altLang="zh-CN" sz="2000" dirty="0" err="1">
                <a:latin typeface="Times New Roman" panose="02020603050405020304" pitchFamily="18" charset="0"/>
                <a:cs typeface="Times New Roman" panose="02020603050405020304" pitchFamily="18" charset="0"/>
              </a:rPr>
              <a:t>Mirella</a:t>
            </a:r>
            <a:r>
              <a:rPr lang="en-US" altLang="zh-CN" sz="2000" dirty="0">
                <a:latin typeface="Times New Roman" panose="02020603050405020304" pitchFamily="18" charset="0"/>
                <a:cs typeface="Times New Roman" panose="02020603050405020304" pitchFamily="18" charset="0"/>
              </a:rPr>
              <a:t> </a:t>
            </a:r>
            <a:r>
              <a:rPr lang="en-US" altLang="zh-CN" sz="2000" dirty="0" err="1">
                <a:latin typeface="Times New Roman" panose="02020603050405020304" pitchFamily="18" charset="0"/>
                <a:cs typeface="Times New Roman" panose="02020603050405020304" pitchFamily="18" charset="0"/>
              </a:rPr>
              <a:t>Lapata</a:t>
            </a:r>
            <a:r>
              <a:rPr lang="en-US" altLang="zh-CN" sz="2000" dirty="0">
                <a:latin typeface="Times New Roman" panose="02020603050405020304" pitchFamily="18" charset="0"/>
                <a:cs typeface="Times New Roman" panose="02020603050405020304" pitchFamily="18" charset="0"/>
              </a:rPr>
              <a:t>. 2014. </a:t>
            </a:r>
            <a:r>
              <a:rPr lang="en-US" altLang="zh-CN" sz="2000" dirty="0" smtClean="0">
                <a:latin typeface="Times New Roman" panose="02020603050405020304" pitchFamily="18" charset="0"/>
                <a:cs typeface="Times New Roman" panose="02020603050405020304" pitchFamily="18" charset="0"/>
              </a:rPr>
              <a:t>Chinese poetry </a:t>
            </a:r>
            <a:r>
              <a:rPr lang="en-US" altLang="zh-CN" sz="2000" dirty="0">
                <a:latin typeface="Times New Roman" panose="02020603050405020304" pitchFamily="18" charset="0"/>
                <a:cs typeface="Times New Roman" panose="02020603050405020304" pitchFamily="18" charset="0"/>
              </a:rPr>
              <a:t>generation with recurrent neural </a:t>
            </a:r>
            <a:r>
              <a:rPr lang="en-US" altLang="zh-CN" sz="2000" dirty="0" smtClean="0">
                <a:latin typeface="Times New Roman" panose="02020603050405020304" pitchFamily="18" charset="0"/>
                <a:cs typeface="Times New Roman" panose="02020603050405020304" pitchFamily="18" charset="0"/>
              </a:rPr>
              <a:t>networks. In </a:t>
            </a:r>
            <a:r>
              <a:rPr lang="en-US" altLang="zh-CN" sz="2000" i="1" dirty="0">
                <a:latin typeface="Times New Roman" panose="02020603050405020304" pitchFamily="18" charset="0"/>
                <a:cs typeface="Times New Roman" panose="02020603050405020304" pitchFamily="18" charset="0"/>
              </a:rPr>
              <a:t>Proceedings of the 2014 Conference on </a:t>
            </a:r>
            <a:r>
              <a:rPr lang="en-US" altLang="zh-CN" sz="2000" i="1" dirty="0" smtClean="0">
                <a:latin typeface="Times New Roman" panose="02020603050405020304" pitchFamily="18" charset="0"/>
                <a:cs typeface="Times New Roman" panose="02020603050405020304" pitchFamily="18" charset="0"/>
              </a:rPr>
              <a:t>Empirical Methods </a:t>
            </a:r>
            <a:r>
              <a:rPr lang="en-US" altLang="zh-CN" sz="2000" i="1" dirty="0">
                <a:latin typeface="Times New Roman" panose="02020603050405020304" pitchFamily="18" charset="0"/>
                <a:cs typeface="Times New Roman" panose="02020603050405020304" pitchFamily="18" charset="0"/>
              </a:rPr>
              <a:t>in Natural Language Processing</a:t>
            </a:r>
            <a:r>
              <a:rPr lang="en-US" altLang="zh-CN" sz="2000" dirty="0">
                <a:latin typeface="Times New Roman" panose="02020603050405020304" pitchFamily="18" charset="0"/>
                <a:cs typeface="Times New Roman" panose="02020603050405020304" pitchFamily="18" charset="0"/>
              </a:rPr>
              <a:t>, </a:t>
            </a:r>
            <a:r>
              <a:rPr lang="en-US" altLang="zh-CN" sz="2000" dirty="0" smtClean="0">
                <a:latin typeface="Times New Roman" panose="02020603050405020304" pitchFamily="18" charset="0"/>
                <a:cs typeface="Times New Roman" panose="02020603050405020304" pitchFamily="18" charset="0"/>
              </a:rPr>
              <a:t>pages 670–680</a:t>
            </a:r>
            <a:r>
              <a:rPr lang="en-US" altLang="zh-CN" sz="2000" dirty="0">
                <a:latin typeface="Times New Roman" panose="02020603050405020304" pitchFamily="18" charset="0"/>
                <a:cs typeface="Times New Roman" panose="02020603050405020304" pitchFamily="18" charset="0"/>
              </a:rPr>
              <a:t>, Doha, Qatar</a:t>
            </a:r>
            <a:r>
              <a:rPr lang="en-US" altLang="zh-CN" sz="2000" dirty="0" smtClean="0">
                <a:latin typeface="Times New Roman" panose="02020603050405020304" pitchFamily="18" charset="0"/>
                <a:cs typeface="Times New Roman" panose="02020603050405020304" pitchFamily="18" charset="0"/>
              </a:rPr>
              <a:t>.</a:t>
            </a:r>
          </a:p>
          <a:p>
            <a:pPr marL="342900" indent="-342900">
              <a:buFont typeface="Arial" panose="020B0604020202020204" pitchFamily="34" charset="0"/>
              <a:buChar char="•"/>
            </a:pPr>
            <a:r>
              <a:rPr lang="en-US" altLang="zh-CN" sz="2000" dirty="0" err="1">
                <a:latin typeface="Times New Roman" panose="02020603050405020304" pitchFamily="18" charset="0"/>
                <a:cs typeface="Times New Roman" panose="02020603050405020304" pitchFamily="18" charset="0"/>
              </a:rPr>
              <a:t>Rui</a:t>
            </a:r>
            <a:r>
              <a:rPr lang="en-US" altLang="zh-CN" sz="2000" dirty="0">
                <a:latin typeface="Times New Roman" panose="02020603050405020304" pitchFamily="18" charset="0"/>
                <a:cs typeface="Times New Roman" panose="02020603050405020304" pitchFamily="18" charset="0"/>
              </a:rPr>
              <a:t> Yan. 2016. </a:t>
            </a:r>
            <a:r>
              <a:rPr lang="en-US" altLang="zh-CN" sz="2000" dirty="0" err="1">
                <a:latin typeface="Times New Roman" panose="02020603050405020304" pitchFamily="18" charset="0"/>
                <a:cs typeface="Times New Roman" panose="02020603050405020304" pitchFamily="18" charset="0"/>
              </a:rPr>
              <a:t>i,poet:automatic</a:t>
            </a:r>
            <a:r>
              <a:rPr lang="en-US" altLang="zh-CN" sz="2000" dirty="0">
                <a:latin typeface="Times New Roman" panose="02020603050405020304" pitchFamily="18" charset="0"/>
                <a:cs typeface="Times New Roman" panose="02020603050405020304" pitchFamily="18" charset="0"/>
              </a:rPr>
              <a:t> poetry </a:t>
            </a:r>
            <a:r>
              <a:rPr lang="en-US" altLang="zh-CN" sz="2000" dirty="0" smtClean="0">
                <a:latin typeface="Times New Roman" panose="02020603050405020304" pitchFamily="18" charset="0"/>
                <a:cs typeface="Times New Roman" panose="02020603050405020304" pitchFamily="18" charset="0"/>
              </a:rPr>
              <a:t>composition through </a:t>
            </a:r>
            <a:r>
              <a:rPr lang="en-US" altLang="zh-CN" sz="2000" dirty="0">
                <a:latin typeface="Times New Roman" panose="02020603050405020304" pitchFamily="18" charset="0"/>
                <a:cs typeface="Times New Roman" panose="02020603050405020304" pitchFamily="18" charset="0"/>
              </a:rPr>
              <a:t>recurrent neural networks with iterative </a:t>
            </a:r>
            <a:r>
              <a:rPr lang="en-US" altLang="zh-CN" sz="2000" dirty="0" smtClean="0">
                <a:latin typeface="Times New Roman" panose="02020603050405020304" pitchFamily="18" charset="0"/>
                <a:cs typeface="Times New Roman" panose="02020603050405020304" pitchFamily="18" charset="0"/>
              </a:rPr>
              <a:t>polishing schema</a:t>
            </a:r>
            <a:r>
              <a:rPr lang="en-US" altLang="zh-CN" sz="2000" dirty="0">
                <a:latin typeface="Times New Roman" panose="02020603050405020304" pitchFamily="18" charset="0"/>
                <a:cs typeface="Times New Roman" panose="02020603050405020304" pitchFamily="18" charset="0"/>
              </a:rPr>
              <a:t>. In </a:t>
            </a:r>
            <a:r>
              <a:rPr lang="en-US" altLang="zh-CN" sz="2000" i="1" dirty="0">
                <a:latin typeface="Times New Roman" panose="02020603050405020304" pitchFamily="18" charset="0"/>
                <a:cs typeface="Times New Roman" panose="02020603050405020304" pitchFamily="18" charset="0"/>
              </a:rPr>
              <a:t>Proceedings of the </a:t>
            </a:r>
            <a:r>
              <a:rPr lang="en-US" altLang="zh-CN" sz="2000" i="1" dirty="0" smtClean="0">
                <a:latin typeface="Times New Roman" panose="02020603050405020304" pitchFamily="18" charset="0"/>
                <a:cs typeface="Times New Roman" panose="02020603050405020304" pitchFamily="18" charset="0"/>
              </a:rPr>
              <a:t>Twenty-Fifth International </a:t>
            </a:r>
            <a:r>
              <a:rPr lang="en-US" altLang="zh-CN" sz="2000" i="1" dirty="0">
                <a:latin typeface="Times New Roman" panose="02020603050405020304" pitchFamily="18" charset="0"/>
                <a:cs typeface="Times New Roman" panose="02020603050405020304" pitchFamily="18" charset="0"/>
              </a:rPr>
              <a:t>Joint Conference on Artificial </a:t>
            </a:r>
            <a:r>
              <a:rPr lang="en-US" altLang="zh-CN" sz="2000" i="1" dirty="0" smtClean="0">
                <a:latin typeface="Times New Roman" panose="02020603050405020304" pitchFamily="18" charset="0"/>
                <a:cs typeface="Times New Roman" panose="02020603050405020304" pitchFamily="18" charset="0"/>
              </a:rPr>
              <a:t>Intelligence</a:t>
            </a:r>
            <a:r>
              <a:rPr lang="en-US" altLang="zh-CN" sz="2000" dirty="0" smtClean="0">
                <a:latin typeface="Times New Roman" panose="02020603050405020304" pitchFamily="18" charset="0"/>
                <a:cs typeface="Times New Roman" panose="02020603050405020304" pitchFamily="18" charset="0"/>
              </a:rPr>
              <a:t>, pages </a:t>
            </a:r>
            <a:r>
              <a:rPr lang="en-US" altLang="zh-CN" sz="2000" dirty="0">
                <a:latin typeface="Times New Roman" panose="02020603050405020304" pitchFamily="18" charset="0"/>
                <a:cs typeface="Times New Roman" panose="02020603050405020304" pitchFamily="18" charset="0"/>
              </a:rPr>
              <a:t>2238–2244, New York, USA</a:t>
            </a:r>
            <a:r>
              <a:rPr lang="en-US" altLang="zh-CN" sz="2000" dirty="0" smtClean="0">
                <a:latin typeface="Times New Roman" panose="02020603050405020304" pitchFamily="18" charset="0"/>
                <a:cs typeface="Times New Roman" panose="02020603050405020304" pitchFamily="18" charset="0"/>
              </a:rPr>
              <a:t>.</a:t>
            </a:r>
          </a:p>
          <a:p>
            <a:pPr marL="342900" indent="-342900">
              <a:buFont typeface="Arial" panose="020B0604020202020204" pitchFamily="34" charset="0"/>
              <a:buChar char="•"/>
            </a:pPr>
            <a:r>
              <a:rPr lang="de-DE" altLang="zh-CN" sz="2000" dirty="0">
                <a:latin typeface="Times New Roman" panose="02020603050405020304" pitchFamily="18" charset="0"/>
                <a:cs typeface="Times New Roman" panose="02020603050405020304" pitchFamily="18" charset="0"/>
              </a:rPr>
              <a:t>Zhe Wang, Wei He, Hua Wu nad Haiyang Wu, </a:t>
            </a:r>
            <a:r>
              <a:rPr lang="de-DE" altLang="zh-CN" sz="2000" dirty="0" smtClean="0">
                <a:latin typeface="Times New Roman" panose="02020603050405020304" pitchFamily="18" charset="0"/>
                <a:cs typeface="Times New Roman" panose="02020603050405020304" pitchFamily="18" charset="0"/>
              </a:rPr>
              <a:t>Wei </a:t>
            </a:r>
            <a:r>
              <a:rPr lang="en-US" altLang="zh-CN" sz="2000" dirty="0" smtClean="0">
                <a:latin typeface="Times New Roman" panose="02020603050405020304" pitchFamily="18" charset="0"/>
                <a:cs typeface="Times New Roman" panose="02020603050405020304" pitchFamily="18" charset="0"/>
              </a:rPr>
              <a:t>Li</a:t>
            </a:r>
            <a:r>
              <a:rPr lang="en-US" altLang="zh-CN" sz="2000" dirty="0">
                <a:latin typeface="Times New Roman" panose="02020603050405020304" pitchFamily="18" charset="0"/>
                <a:cs typeface="Times New Roman" panose="02020603050405020304" pitchFamily="18" charset="0"/>
              </a:rPr>
              <a:t>, </a:t>
            </a:r>
            <a:r>
              <a:rPr lang="en-US" altLang="zh-CN" sz="2000" dirty="0" err="1">
                <a:latin typeface="Times New Roman" panose="02020603050405020304" pitchFamily="18" charset="0"/>
                <a:cs typeface="Times New Roman" panose="02020603050405020304" pitchFamily="18" charset="0"/>
              </a:rPr>
              <a:t>Haifeng</a:t>
            </a:r>
            <a:r>
              <a:rPr lang="en-US" altLang="zh-CN" sz="2000" dirty="0">
                <a:latin typeface="Times New Roman" panose="02020603050405020304" pitchFamily="18" charset="0"/>
                <a:cs typeface="Times New Roman" panose="02020603050405020304" pitchFamily="18" charset="0"/>
              </a:rPr>
              <a:t> Wang, and </a:t>
            </a:r>
            <a:r>
              <a:rPr lang="en-US" altLang="zh-CN" sz="2000" dirty="0" err="1">
                <a:latin typeface="Times New Roman" panose="02020603050405020304" pitchFamily="18" charset="0"/>
                <a:cs typeface="Times New Roman" panose="02020603050405020304" pitchFamily="18" charset="0"/>
              </a:rPr>
              <a:t>Enhong</a:t>
            </a:r>
            <a:r>
              <a:rPr lang="en-US" altLang="zh-CN" sz="2000" dirty="0">
                <a:latin typeface="Times New Roman" panose="02020603050405020304" pitchFamily="18" charset="0"/>
                <a:cs typeface="Times New Roman" panose="02020603050405020304" pitchFamily="18" charset="0"/>
              </a:rPr>
              <a:t> Chen. 2016. </a:t>
            </a:r>
            <a:r>
              <a:rPr lang="en-US" altLang="zh-CN" sz="2000" dirty="0" smtClean="0">
                <a:latin typeface="Times New Roman" panose="02020603050405020304" pitchFamily="18" charset="0"/>
                <a:cs typeface="Times New Roman" panose="02020603050405020304" pitchFamily="18" charset="0"/>
              </a:rPr>
              <a:t>Chinese poetry </a:t>
            </a:r>
            <a:r>
              <a:rPr lang="en-US" altLang="zh-CN" sz="2000" dirty="0">
                <a:latin typeface="Times New Roman" panose="02020603050405020304" pitchFamily="18" charset="0"/>
                <a:cs typeface="Times New Roman" panose="02020603050405020304" pitchFamily="18" charset="0"/>
              </a:rPr>
              <a:t>generation with planning based </a:t>
            </a:r>
            <a:r>
              <a:rPr lang="en-US" altLang="zh-CN" sz="2000" dirty="0" smtClean="0">
                <a:latin typeface="Times New Roman" panose="02020603050405020304" pitchFamily="18" charset="0"/>
                <a:cs typeface="Times New Roman" panose="02020603050405020304" pitchFamily="18" charset="0"/>
              </a:rPr>
              <a:t>neural network</a:t>
            </a:r>
            <a:r>
              <a:rPr lang="en-US" altLang="zh-CN" sz="2000" dirty="0">
                <a:latin typeface="Times New Roman" panose="02020603050405020304" pitchFamily="18" charset="0"/>
                <a:cs typeface="Times New Roman" panose="02020603050405020304" pitchFamily="18" charset="0"/>
              </a:rPr>
              <a:t>. In </a:t>
            </a:r>
            <a:r>
              <a:rPr lang="en-US" altLang="zh-CN" sz="2000" i="1" dirty="0">
                <a:latin typeface="Times New Roman" panose="02020603050405020304" pitchFamily="18" charset="0"/>
                <a:cs typeface="Times New Roman" panose="02020603050405020304" pitchFamily="18" charset="0"/>
              </a:rPr>
              <a:t>Proceedings of COLING </a:t>
            </a:r>
            <a:r>
              <a:rPr lang="en-US" altLang="zh-CN" sz="2000" i="1" dirty="0" smtClean="0">
                <a:latin typeface="Times New Roman" panose="02020603050405020304" pitchFamily="18" charset="0"/>
                <a:cs typeface="Times New Roman" panose="02020603050405020304" pitchFamily="18" charset="0"/>
              </a:rPr>
              <a:t>2016, the </a:t>
            </a:r>
            <a:r>
              <a:rPr lang="en-US" altLang="zh-CN" sz="2000" i="1" dirty="0">
                <a:latin typeface="Times New Roman" panose="02020603050405020304" pitchFamily="18" charset="0"/>
                <a:cs typeface="Times New Roman" panose="02020603050405020304" pitchFamily="18" charset="0"/>
              </a:rPr>
              <a:t>26th International Conference on </a:t>
            </a:r>
            <a:r>
              <a:rPr lang="en-US" altLang="zh-CN" sz="2000" i="1" dirty="0" smtClean="0">
                <a:latin typeface="Times New Roman" panose="02020603050405020304" pitchFamily="18" charset="0"/>
                <a:cs typeface="Times New Roman" panose="02020603050405020304" pitchFamily="18" charset="0"/>
              </a:rPr>
              <a:t>Computational </a:t>
            </a:r>
            <a:r>
              <a:rPr lang="fr-FR" altLang="zh-CN" sz="2000" i="1" dirty="0" smtClean="0">
                <a:latin typeface="Times New Roman" panose="02020603050405020304" pitchFamily="18" charset="0"/>
                <a:cs typeface="Times New Roman" panose="02020603050405020304" pitchFamily="18" charset="0"/>
              </a:rPr>
              <a:t>Linguistics:Technical </a:t>
            </a:r>
            <a:r>
              <a:rPr lang="fr-FR" altLang="zh-CN" sz="2000" i="1" dirty="0">
                <a:latin typeface="Times New Roman" panose="02020603050405020304" pitchFamily="18" charset="0"/>
                <a:cs typeface="Times New Roman" panose="02020603050405020304" pitchFamily="18" charset="0"/>
              </a:rPr>
              <a:t>Papers</a:t>
            </a:r>
            <a:r>
              <a:rPr lang="fr-FR" altLang="zh-CN" sz="2000" dirty="0">
                <a:latin typeface="Times New Roman" panose="02020603050405020304" pitchFamily="18" charset="0"/>
                <a:cs typeface="Times New Roman" panose="02020603050405020304" pitchFamily="18" charset="0"/>
              </a:rPr>
              <a:t>, pages 1051–1060, </a:t>
            </a:r>
            <a:r>
              <a:rPr lang="fr-FR" altLang="zh-CN" sz="2000" dirty="0" smtClean="0">
                <a:latin typeface="Times New Roman" panose="02020603050405020304" pitchFamily="18" charset="0"/>
                <a:cs typeface="Times New Roman" panose="02020603050405020304" pitchFamily="18" charset="0"/>
              </a:rPr>
              <a:t>Osaka, </a:t>
            </a:r>
            <a:r>
              <a:rPr lang="en-US" altLang="zh-CN" sz="2000" dirty="0" smtClean="0">
                <a:latin typeface="Times New Roman" panose="02020603050405020304" pitchFamily="18" charset="0"/>
                <a:cs typeface="Times New Roman" panose="02020603050405020304" pitchFamily="18" charset="0"/>
              </a:rPr>
              <a:t>Japan.</a:t>
            </a:r>
          </a:p>
          <a:p>
            <a:pPr marL="342900" indent="-342900">
              <a:buFont typeface="Arial" panose="020B0604020202020204" pitchFamily="34" charset="0"/>
              <a:buChar char="•"/>
            </a:pPr>
            <a:r>
              <a:rPr lang="en-US" altLang="zh-CN" sz="2000" dirty="0" err="1">
                <a:latin typeface="Times New Roman" panose="02020603050405020304" pitchFamily="18" charset="0"/>
                <a:cs typeface="Times New Roman" panose="02020603050405020304" pitchFamily="18" charset="0"/>
              </a:rPr>
              <a:t>Jiyuan</a:t>
            </a:r>
            <a:r>
              <a:rPr lang="en-US" altLang="zh-CN" sz="2000" dirty="0">
                <a:latin typeface="Times New Roman" panose="02020603050405020304" pitchFamily="18" charset="0"/>
                <a:cs typeface="Times New Roman" panose="02020603050405020304" pitchFamily="18" charset="0"/>
              </a:rPr>
              <a:t> Zhang, Yang Feng, Dong Wang, Yang </a:t>
            </a:r>
            <a:r>
              <a:rPr lang="en-US" altLang="zh-CN" sz="2000" dirty="0" smtClean="0">
                <a:latin typeface="Times New Roman" panose="02020603050405020304" pitchFamily="18" charset="0"/>
                <a:cs typeface="Times New Roman" panose="02020603050405020304" pitchFamily="18" charset="0"/>
              </a:rPr>
              <a:t>Wang, Andrew </a:t>
            </a:r>
            <a:r>
              <a:rPr lang="en-US" altLang="zh-CN" sz="2000" dirty="0">
                <a:latin typeface="Times New Roman" panose="02020603050405020304" pitchFamily="18" charset="0"/>
                <a:cs typeface="Times New Roman" panose="02020603050405020304" pitchFamily="18" charset="0"/>
              </a:rPr>
              <a:t>Abel, </a:t>
            </a:r>
            <a:r>
              <a:rPr lang="en-US" altLang="zh-CN" sz="2000" dirty="0" err="1">
                <a:latin typeface="Times New Roman" panose="02020603050405020304" pitchFamily="18" charset="0"/>
                <a:cs typeface="Times New Roman" panose="02020603050405020304" pitchFamily="18" charset="0"/>
              </a:rPr>
              <a:t>Shiyue</a:t>
            </a:r>
            <a:r>
              <a:rPr lang="en-US" altLang="zh-CN" sz="2000" dirty="0">
                <a:latin typeface="Times New Roman" panose="02020603050405020304" pitchFamily="18" charset="0"/>
                <a:cs typeface="Times New Roman" panose="02020603050405020304" pitchFamily="18" charset="0"/>
              </a:rPr>
              <a:t> Zhang, and Andi </a:t>
            </a:r>
            <a:r>
              <a:rPr lang="en-US" altLang="zh-CN" sz="2000" dirty="0" smtClean="0">
                <a:latin typeface="Times New Roman" panose="02020603050405020304" pitchFamily="18" charset="0"/>
                <a:cs typeface="Times New Roman" panose="02020603050405020304" pitchFamily="18" charset="0"/>
              </a:rPr>
              <a:t>Zhang. 2017  </a:t>
            </a:r>
            <a:r>
              <a:rPr lang="en-US" altLang="zh-CN" sz="2000" dirty="0">
                <a:latin typeface="Times New Roman" panose="02020603050405020304" pitchFamily="18" charset="0"/>
                <a:cs typeface="Times New Roman" panose="02020603050405020304" pitchFamily="18" charset="0"/>
              </a:rPr>
              <a:t>Flexible and creative </a:t>
            </a:r>
            <a:r>
              <a:rPr lang="en-US" altLang="zh-CN" sz="2000" dirty="0" err="1">
                <a:latin typeface="Times New Roman" panose="02020603050405020304" pitchFamily="18" charset="0"/>
                <a:cs typeface="Times New Roman" panose="02020603050405020304" pitchFamily="18" charset="0"/>
              </a:rPr>
              <a:t>chinese</a:t>
            </a:r>
            <a:r>
              <a:rPr lang="en-US" altLang="zh-CN" sz="2000" dirty="0">
                <a:latin typeface="Times New Roman" panose="02020603050405020304" pitchFamily="18" charset="0"/>
                <a:cs typeface="Times New Roman" panose="02020603050405020304" pitchFamily="18" charset="0"/>
              </a:rPr>
              <a:t> poetry </a:t>
            </a:r>
            <a:r>
              <a:rPr lang="en-US" altLang="zh-CN" sz="2000" dirty="0" smtClean="0">
                <a:latin typeface="Times New Roman" panose="02020603050405020304" pitchFamily="18" charset="0"/>
                <a:cs typeface="Times New Roman" panose="02020603050405020304" pitchFamily="18" charset="0"/>
              </a:rPr>
              <a:t>generation using </a:t>
            </a:r>
            <a:r>
              <a:rPr lang="en-US" altLang="zh-CN" sz="2000" dirty="0">
                <a:latin typeface="Times New Roman" panose="02020603050405020304" pitchFamily="18" charset="0"/>
                <a:cs typeface="Times New Roman" panose="02020603050405020304" pitchFamily="18" charset="0"/>
              </a:rPr>
              <a:t>neural memory. </a:t>
            </a:r>
            <a:r>
              <a:rPr lang="en-US" altLang="zh-CN" sz="2000" i="1" dirty="0">
                <a:latin typeface="Times New Roman" panose="02020603050405020304" pitchFamily="18" charset="0"/>
                <a:cs typeface="Times New Roman" panose="02020603050405020304" pitchFamily="18" charset="0"/>
              </a:rPr>
              <a:t>In Proceedings of </a:t>
            </a:r>
            <a:r>
              <a:rPr lang="en-US" altLang="zh-CN" sz="2000" i="1" dirty="0" smtClean="0">
                <a:latin typeface="Times New Roman" panose="02020603050405020304" pitchFamily="18" charset="0"/>
                <a:cs typeface="Times New Roman" panose="02020603050405020304" pitchFamily="18" charset="0"/>
              </a:rPr>
              <a:t>the 55th Annual Meeting </a:t>
            </a:r>
            <a:r>
              <a:rPr lang="en-US" altLang="zh-CN" sz="2000" i="1" dirty="0">
                <a:latin typeface="Times New Roman" panose="02020603050405020304" pitchFamily="18" charset="0"/>
                <a:cs typeface="Times New Roman" panose="02020603050405020304" pitchFamily="18" charset="0"/>
              </a:rPr>
              <a:t>of the Association for </a:t>
            </a:r>
            <a:r>
              <a:rPr lang="en-US" altLang="zh-CN" sz="2000" i="1" dirty="0" smtClean="0">
                <a:latin typeface="Times New Roman" panose="02020603050405020304" pitchFamily="18" charset="0"/>
                <a:cs typeface="Times New Roman" panose="02020603050405020304" pitchFamily="18" charset="0"/>
              </a:rPr>
              <a:t>Computational Linguistics</a:t>
            </a:r>
            <a:r>
              <a:rPr lang="en-US" altLang="zh-CN" sz="2000" dirty="0">
                <a:latin typeface="Times New Roman" panose="02020603050405020304" pitchFamily="18" charset="0"/>
                <a:cs typeface="Times New Roman" panose="02020603050405020304" pitchFamily="18" charset="0"/>
              </a:rPr>
              <a:t>, pages 1364–1373. </a:t>
            </a:r>
            <a:r>
              <a:rPr lang="en-US" altLang="zh-CN" sz="2000" dirty="0" smtClean="0">
                <a:latin typeface="Times New Roman" panose="02020603050405020304" pitchFamily="18" charset="0"/>
                <a:cs typeface="Times New Roman" panose="02020603050405020304" pitchFamily="18" charset="0"/>
              </a:rPr>
              <a:t>Association for Computational </a:t>
            </a:r>
            <a:r>
              <a:rPr lang="en-US" altLang="zh-CN" sz="2000" dirty="0">
                <a:latin typeface="Times New Roman" panose="02020603050405020304" pitchFamily="18" charset="0"/>
                <a:cs typeface="Times New Roman" panose="02020603050405020304" pitchFamily="18" charset="0"/>
              </a:rPr>
              <a:t>Linguistics</a:t>
            </a:r>
            <a:r>
              <a:rPr lang="en-US" altLang="zh-CN" sz="2000" dirty="0" smtClean="0">
                <a:latin typeface="Times New Roman" panose="02020603050405020304" pitchFamily="18" charset="0"/>
                <a:cs typeface="Times New Roman" panose="02020603050405020304" pitchFamily="18" charset="0"/>
              </a:rPr>
              <a:t>.</a:t>
            </a:r>
          </a:p>
          <a:p>
            <a:pPr marL="342900" indent="-342900">
              <a:buFont typeface="Arial" panose="020B0604020202020204" pitchFamily="34" charset="0"/>
              <a:buChar char="•"/>
            </a:pPr>
            <a:r>
              <a:rPr lang="en-US" altLang="zh-CN" sz="2000" dirty="0" err="1">
                <a:latin typeface="Times New Roman" panose="02020603050405020304" pitchFamily="18" charset="0"/>
                <a:cs typeface="Times New Roman" panose="02020603050405020304" pitchFamily="18" charset="0"/>
              </a:rPr>
              <a:t>Marjan</a:t>
            </a:r>
            <a:r>
              <a:rPr lang="en-US" altLang="zh-CN" sz="2000" dirty="0">
                <a:latin typeface="Times New Roman" panose="02020603050405020304" pitchFamily="18" charset="0"/>
                <a:cs typeface="Times New Roman" panose="02020603050405020304" pitchFamily="18" charset="0"/>
              </a:rPr>
              <a:t> </a:t>
            </a:r>
            <a:r>
              <a:rPr lang="en-US" altLang="zh-CN" sz="2000" dirty="0" err="1">
                <a:latin typeface="Times New Roman" panose="02020603050405020304" pitchFamily="18" charset="0"/>
                <a:cs typeface="Times New Roman" panose="02020603050405020304" pitchFamily="18" charset="0"/>
              </a:rPr>
              <a:t>Ghazvininejad</a:t>
            </a:r>
            <a:r>
              <a:rPr lang="en-US" altLang="zh-CN" sz="2000" dirty="0">
                <a:latin typeface="Times New Roman" panose="02020603050405020304" pitchFamily="18" charset="0"/>
                <a:cs typeface="Times New Roman" panose="02020603050405020304" pitchFamily="18" charset="0"/>
              </a:rPr>
              <a:t>, </a:t>
            </a:r>
            <a:r>
              <a:rPr lang="en-US" altLang="zh-CN" sz="2000" dirty="0" smtClean="0">
                <a:latin typeface="Times New Roman" panose="02020603050405020304" pitchFamily="18" charset="0"/>
                <a:cs typeface="Times New Roman" panose="02020603050405020304" pitchFamily="18" charset="0"/>
              </a:rPr>
              <a:t>Xing Shi</a:t>
            </a:r>
            <a:r>
              <a:rPr lang="en-US" altLang="zh-CN" sz="2000" dirty="0">
                <a:latin typeface="Times New Roman" panose="02020603050405020304" pitchFamily="18" charset="0"/>
                <a:cs typeface="Times New Roman" panose="02020603050405020304" pitchFamily="18" charset="0"/>
              </a:rPr>
              <a:t>, </a:t>
            </a:r>
            <a:r>
              <a:rPr lang="en-US" altLang="zh-CN" sz="2000" dirty="0" err="1">
                <a:latin typeface="Times New Roman" panose="02020603050405020304" pitchFamily="18" charset="0"/>
                <a:cs typeface="Times New Roman" panose="02020603050405020304" pitchFamily="18" charset="0"/>
              </a:rPr>
              <a:t>Yejin</a:t>
            </a:r>
            <a:r>
              <a:rPr lang="en-US" altLang="zh-CN" sz="2000" dirty="0">
                <a:latin typeface="Times New Roman" panose="02020603050405020304" pitchFamily="18" charset="0"/>
                <a:cs typeface="Times New Roman" panose="02020603050405020304" pitchFamily="18" charset="0"/>
              </a:rPr>
              <a:t> Choi, and Kevin Knight. Generating </a:t>
            </a:r>
            <a:r>
              <a:rPr lang="en-US" altLang="zh-CN" sz="2000" dirty="0" smtClean="0">
                <a:latin typeface="Times New Roman" panose="02020603050405020304" pitchFamily="18" charset="0"/>
                <a:cs typeface="Times New Roman" panose="02020603050405020304" pitchFamily="18" charset="0"/>
              </a:rPr>
              <a:t>topical poetry</a:t>
            </a:r>
            <a:r>
              <a:rPr lang="en-US" altLang="zh-CN" sz="2000" dirty="0">
                <a:latin typeface="Times New Roman" panose="02020603050405020304" pitchFamily="18" charset="0"/>
                <a:cs typeface="Times New Roman" panose="02020603050405020304" pitchFamily="18" charset="0"/>
              </a:rPr>
              <a:t>. </a:t>
            </a:r>
            <a:r>
              <a:rPr lang="en-US" altLang="zh-CN" sz="2000" i="1" dirty="0">
                <a:latin typeface="Times New Roman" panose="02020603050405020304" pitchFamily="18" charset="0"/>
                <a:cs typeface="Times New Roman" panose="02020603050405020304" pitchFamily="18" charset="0"/>
              </a:rPr>
              <a:t>In Proceedings of the 2016 Conference on </a:t>
            </a:r>
            <a:r>
              <a:rPr lang="en-US" altLang="zh-CN" sz="2000" i="1" dirty="0" smtClean="0">
                <a:latin typeface="Times New Roman" panose="02020603050405020304" pitchFamily="18" charset="0"/>
                <a:cs typeface="Times New Roman" panose="02020603050405020304" pitchFamily="18" charset="0"/>
              </a:rPr>
              <a:t>Empirical </a:t>
            </a:r>
            <a:r>
              <a:rPr lang="en-US" altLang="zh-CN" sz="2000" i="1" dirty="0">
                <a:latin typeface="Times New Roman" panose="02020603050405020304" pitchFamily="18" charset="0"/>
                <a:cs typeface="Times New Roman" panose="02020603050405020304" pitchFamily="18" charset="0"/>
              </a:rPr>
              <a:t>Methods in Natural Language Processing</a:t>
            </a:r>
            <a:r>
              <a:rPr lang="en-US" altLang="zh-CN" sz="2000" dirty="0">
                <a:latin typeface="Times New Roman" panose="02020603050405020304" pitchFamily="18" charset="0"/>
                <a:cs typeface="Times New Roman" panose="02020603050405020304" pitchFamily="18" charset="0"/>
              </a:rPr>
              <a:t>, </a:t>
            </a:r>
            <a:r>
              <a:rPr lang="en-US" altLang="zh-CN" sz="2000" dirty="0" smtClean="0">
                <a:latin typeface="Times New Roman" panose="02020603050405020304" pitchFamily="18" charset="0"/>
                <a:cs typeface="Times New Roman" panose="02020603050405020304" pitchFamily="18" charset="0"/>
              </a:rPr>
              <a:t>pages 1183–1191</a:t>
            </a:r>
            <a:r>
              <a:rPr lang="en-US" altLang="zh-CN" sz="2000" dirty="0">
                <a:latin typeface="Times New Roman" panose="02020603050405020304" pitchFamily="18" charset="0"/>
                <a:cs typeface="Times New Roman" panose="02020603050405020304" pitchFamily="18" charset="0"/>
              </a:rPr>
              <a:t>, Texas, USA, 2016</a:t>
            </a:r>
            <a:r>
              <a:rPr lang="en-US" altLang="zh-CN" sz="2000" dirty="0" smtClean="0">
                <a:latin typeface="Times New Roman" panose="02020603050405020304" pitchFamily="18" charset="0"/>
                <a:cs typeface="Times New Roman" panose="02020603050405020304" pitchFamily="18" charset="0"/>
              </a:rPr>
              <a:t>.</a:t>
            </a:r>
          </a:p>
          <a:p>
            <a:pPr marL="342900" indent="-342900">
              <a:buFont typeface="Arial" panose="020B0604020202020204" pitchFamily="34" charset="0"/>
              <a:buChar char="•"/>
            </a:pPr>
            <a:r>
              <a:rPr lang="en-US" altLang="zh-CN" sz="2000" dirty="0" err="1">
                <a:latin typeface="Times New Roman" panose="02020603050405020304" pitchFamily="18" charset="0"/>
                <a:cs typeface="Times New Roman" panose="02020603050405020304" pitchFamily="18" charset="0"/>
              </a:rPr>
              <a:t>Dzmitry</a:t>
            </a:r>
            <a:r>
              <a:rPr lang="en-US" altLang="zh-CN" sz="2000" dirty="0">
                <a:latin typeface="Times New Roman" panose="02020603050405020304" pitchFamily="18" charset="0"/>
                <a:cs typeface="Times New Roman" panose="02020603050405020304" pitchFamily="18" charset="0"/>
              </a:rPr>
              <a:t> </a:t>
            </a:r>
            <a:r>
              <a:rPr lang="en-US" altLang="zh-CN" sz="2000" dirty="0" err="1">
                <a:latin typeface="Times New Roman" panose="02020603050405020304" pitchFamily="18" charset="0"/>
                <a:cs typeface="Times New Roman" panose="02020603050405020304" pitchFamily="18" charset="0"/>
              </a:rPr>
              <a:t>Bahdanau</a:t>
            </a:r>
            <a:r>
              <a:rPr lang="en-US" altLang="zh-CN" sz="2000" dirty="0">
                <a:latin typeface="Times New Roman" panose="02020603050405020304" pitchFamily="18" charset="0"/>
                <a:cs typeface="Times New Roman" panose="02020603050405020304" pitchFamily="18" charset="0"/>
              </a:rPr>
              <a:t>, </a:t>
            </a:r>
            <a:r>
              <a:rPr lang="en-US" altLang="zh-CN" sz="2000" dirty="0" err="1">
                <a:latin typeface="Times New Roman" panose="02020603050405020304" pitchFamily="18" charset="0"/>
                <a:cs typeface="Times New Roman" panose="02020603050405020304" pitchFamily="18" charset="0"/>
              </a:rPr>
              <a:t>KyungHyun</a:t>
            </a:r>
            <a:r>
              <a:rPr lang="en-US" altLang="zh-CN" sz="2000" dirty="0">
                <a:latin typeface="Times New Roman" panose="02020603050405020304" pitchFamily="18" charset="0"/>
                <a:cs typeface="Times New Roman" panose="02020603050405020304" pitchFamily="18" charset="0"/>
              </a:rPr>
              <a:t> Cho, and </a:t>
            </a:r>
            <a:r>
              <a:rPr lang="en-US" altLang="zh-CN" sz="2000" dirty="0" err="1" smtClean="0">
                <a:latin typeface="Times New Roman" panose="02020603050405020304" pitchFamily="18" charset="0"/>
                <a:cs typeface="Times New Roman" panose="02020603050405020304" pitchFamily="18" charset="0"/>
              </a:rPr>
              <a:t>Yoshua</a:t>
            </a:r>
            <a:r>
              <a:rPr lang="en-US" altLang="zh-CN" sz="2000" dirty="0" smtClean="0">
                <a:latin typeface="Times New Roman" panose="02020603050405020304" pitchFamily="18" charset="0"/>
                <a:cs typeface="Times New Roman" panose="02020603050405020304" pitchFamily="18" charset="0"/>
              </a:rPr>
              <a:t> </a:t>
            </a:r>
            <a:r>
              <a:rPr lang="en-US" altLang="zh-CN" sz="2000" dirty="0" err="1" smtClean="0">
                <a:latin typeface="Times New Roman" panose="02020603050405020304" pitchFamily="18" charset="0"/>
                <a:cs typeface="Times New Roman" panose="02020603050405020304" pitchFamily="18" charset="0"/>
              </a:rPr>
              <a:t>Bengio</a:t>
            </a:r>
            <a:r>
              <a:rPr lang="en-US" altLang="zh-CN" sz="2000" dirty="0">
                <a:latin typeface="Times New Roman" panose="02020603050405020304" pitchFamily="18" charset="0"/>
                <a:cs typeface="Times New Roman" panose="02020603050405020304" pitchFamily="18" charset="0"/>
              </a:rPr>
              <a:t>. 2015. Neural machine translation by </a:t>
            </a:r>
            <a:r>
              <a:rPr lang="en-US" altLang="zh-CN" sz="2000" dirty="0" smtClean="0">
                <a:latin typeface="Times New Roman" panose="02020603050405020304" pitchFamily="18" charset="0"/>
                <a:cs typeface="Times New Roman" panose="02020603050405020304" pitchFamily="18" charset="0"/>
              </a:rPr>
              <a:t>jointly learning </a:t>
            </a:r>
            <a:r>
              <a:rPr lang="en-US" altLang="zh-CN" sz="2000" dirty="0">
                <a:latin typeface="Times New Roman" panose="02020603050405020304" pitchFamily="18" charset="0"/>
                <a:cs typeface="Times New Roman" panose="02020603050405020304" pitchFamily="18" charset="0"/>
              </a:rPr>
              <a:t>to align and translate. </a:t>
            </a:r>
            <a:r>
              <a:rPr lang="en-US" altLang="zh-CN" sz="2000" i="1" dirty="0">
                <a:latin typeface="Times New Roman" panose="02020603050405020304" pitchFamily="18" charset="0"/>
                <a:cs typeface="Times New Roman" panose="02020603050405020304" pitchFamily="18" charset="0"/>
              </a:rPr>
              <a:t>In Proceedings of </a:t>
            </a:r>
            <a:r>
              <a:rPr lang="en-US" altLang="zh-CN" sz="2000" i="1" dirty="0" smtClean="0">
                <a:latin typeface="Times New Roman" panose="02020603050405020304" pitchFamily="18" charset="0"/>
                <a:cs typeface="Times New Roman" panose="02020603050405020304" pitchFamily="18" charset="0"/>
              </a:rPr>
              <a:t>the 2015 </a:t>
            </a:r>
            <a:r>
              <a:rPr lang="en-US" altLang="zh-CN" sz="2000" i="1" dirty="0">
                <a:latin typeface="Times New Roman" panose="02020603050405020304" pitchFamily="18" charset="0"/>
                <a:cs typeface="Times New Roman" panose="02020603050405020304" pitchFamily="18" charset="0"/>
              </a:rPr>
              <a:t>International Conference on </a:t>
            </a:r>
            <a:r>
              <a:rPr lang="en-US" altLang="zh-CN" sz="2000" i="1" dirty="0" smtClean="0">
                <a:latin typeface="Times New Roman" panose="02020603050405020304" pitchFamily="18" charset="0"/>
                <a:cs typeface="Times New Roman" panose="02020603050405020304" pitchFamily="18" charset="0"/>
              </a:rPr>
              <a:t>Learning Representations</a:t>
            </a:r>
            <a:r>
              <a:rPr lang="en-US" altLang="zh-CN" sz="2000" dirty="0" smtClean="0">
                <a:latin typeface="Times New Roman" panose="02020603050405020304" pitchFamily="18" charset="0"/>
                <a:cs typeface="Times New Roman" panose="02020603050405020304" pitchFamily="18" charset="0"/>
              </a:rPr>
              <a:t>, San </a:t>
            </a:r>
            <a:r>
              <a:rPr lang="en-US" altLang="zh-CN" sz="2000" dirty="0">
                <a:latin typeface="Times New Roman" panose="02020603050405020304" pitchFamily="18" charset="0"/>
                <a:cs typeface="Times New Roman" panose="02020603050405020304" pitchFamily="18" charset="0"/>
              </a:rPr>
              <a:t>Diego, CA.</a:t>
            </a:r>
          </a:p>
        </p:txBody>
      </p:sp>
    </p:spTree>
    <p:extLst>
      <p:ext uri="{BB962C8B-B14F-4D97-AF65-F5344CB8AC3E}">
        <p14:creationId xmlns:p14="http://schemas.microsoft.com/office/powerpoint/2010/main" val="2592488119"/>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938182" y="80682"/>
            <a:ext cx="2312896" cy="677108"/>
          </a:xfrm>
          <a:prstGeom prst="rect">
            <a:avLst/>
          </a:prstGeom>
          <a:noFill/>
        </p:spPr>
        <p:txBody>
          <a:bodyPr wrap="square" rtlCol="0">
            <a:spAutoFit/>
          </a:bodyPr>
          <a:lstStyle/>
          <a:p>
            <a:r>
              <a:rPr lang="en-US" altLang="zh-CN" sz="3800" dirty="0" smtClean="0">
                <a:latin typeface="Times New Roman" panose="02020603050405020304" pitchFamily="18" charset="0"/>
                <a:cs typeface="Times New Roman" panose="02020603050405020304" pitchFamily="18" charset="0"/>
              </a:rPr>
              <a:t>Reference</a:t>
            </a:r>
            <a:endParaRPr lang="x-none" altLang="zh-CN" sz="3800" dirty="0">
              <a:latin typeface="Times New Roman" panose="02020603050405020304" pitchFamily="18" charset="0"/>
              <a:cs typeface="Times New Roman" panose="02020603050405020304" pitchFamily="18" charset="0"/>
            </a:endParaRPr>
          </a:p>
        </p:txBody>
      </p:sp>
      <p:sp>
        <p:nvSpPr>
          <p:cNvPr id="3" name="文本框 2"/>
          <p:cNvSpPr txBox="1"/>
          <p:nvPr/>
        </p:nvSpPr>
        <p:spPr>
          <a:xfrm>
            <a:off x="584238" y="957430"/>
            <a:ext cx="11607761" cy="1015663"/>
          </a:xfrm>
          <a:prstGeom prst="rect">
            <a:avLst/>
          </a:prstGeom>
          <a:noFill/>
        </p:spPr>
        <p:txBody>
          <a:bodyPr wrap="square" rtlCol="0">
            <a:spAutoFit/>
          </a:bodyPr>
          <a:lstStyle/>
          <a:p>
            <a:pPr marL="342900" indent="-342900">
              <a:buFont typeface="Arial" panose="020B0604020202020204" pitchFamily="34" charset="0"/>
              <a:buChar char="•"/>
            </a:pPr>
            <a:r>
              <a:rPr lang="en-US" altLang="zh-CN" sz="2000" dirty="0" err="1" smtClean="0">
                <a:latin typeface="Times New Roman" panose="02020603050405020304" pitchFamily="18" charset="0"/>
                <a:cs typeface="Times New Roman" panose="02020603050405020304" pitchFamily="18" charset="0"/>
              </a:rPr>
              <a:t>Tomáš</a:t>
            </a:r>
            <a:r>
              <a:rPr lang="en-US" altLang="zh-CN" sz="2000" dirty="0" smtClean="0">
                <a:latin typeface="Times New Roman" panose="02020603050405020304" pitchFamily="18" charset="0"/>
                <a:cs typeface="Times New Roman" panose="02020603050405020304" pitchFamily="18" charset="0"/>
              </a:rPr>
              <a:t> </a:t>
            </a:r>
            <a:r>
              <a:rPr lang="en-US" altLang="zh-CN" sz="2000" dirty="0" err="1">
                <a:latin typeface="Times New Roman" panose="02020603050405020304" pitchFamily="18" charset="0"/>
                <a:cs typeface="Times New Roman" panose="02020603050405020304" pitchFamily="18" charset="0"/>
              </a:rPr>
              <a:t>Kočciský</a:t>
            </a:r>
            <a:r>
              <a:rPr lang="en-US" altLang="zh-CN" sz="2000" dirty="0" smtClean="0">
                <a:latin typeface="Times New Roman" panose="02020603050405020304" pitchFamily="18" charset="0"/>
                <a:cs typeface="Times New Roman" panose="02020603050405020304" pitchFamily="18" charset="0"/>
              </a:rPr>
              <a:t>, </a:t>
            </a:r>
            <a:r>
              <a:rPr lang="en-US" altLang="zh-CN" sz="2000" dirty="0" err="1" smtClean="0">
                <a:latin typeface="Times New Roman" panose="02020603050405020304" pitchFamily="18" charset="0"/>
                <a:cs typeface="Times New Roman" panose="02020603050405020304" pitchFamily="18" charset="0"/>
              </a:rPr>
              <a:t>G</a:t>
            </a:r>
            <a:r>
              <a:rPr lang="en-US" altLang="zh-CN" sz="2000" dirty="0" err="1">
                <a:latin typeface="Times New Roman" panose="02020603050405020304" pitchFamily="18" charset="0"/>
                <a:cs typeface="Times New Roman" panose="02020603050405020304" pitchFamily="18" charset="0"/>
              </a:rPr>
              <a:t>á</a:t>
            </a:r>
            <a:r>
              <a:rPr lang="en-US" altLang="zh-CN" sz="2000" dirty="0" err="1" smtClean="0">
                <a:latin typeface="Times New Roman" panose="02020603050405020304" pitchFamily="18" charset="0"/>
                <a:cs typeface="Times New Roman" panose="02020603050405020304" pitchFamily="18" charset="0"/>
              </a:rPr>
              <a:t>bor</a:t>
            </a:r>
            <a:r>
              <a:rPr lang="en-US" altLang="zh-CN" sz="2000" dirty="0" smtClean="0">
                <a:latin typeface="Times New Roman" panose="02020603050405020304" pitchFamily="18" charset="0"/>
                <a:cs typeface="Times New Roman" panose="02020603050405020304" pitchFamily="18" charset="0"/>
              </a:rPr>
              <a:t> </a:t>
            </a:r>
            <a:r>
              <a:rPr lang="en-US" altLang="zh-CN" sz="2000" dirty="0" err="1">
                <a:latin typeface="Times New Roman" panose="02020603050405020304" pitchFamily="18" charset="0"/>
                <a:cs typeface="Times New Roman" panose="02020603050405020304" pitchFamily="18" charset="0"/>
              </a:rPr>
              <a:t>Melis</a:t>
            </a:r>
            <a:r>
              <a:rPr lang="en-US" altLang="zh-CN" sz="2000" dirty="0">
                <a:latin typeface="Times New Roman" panose="02020603050405020304" pitchFamily="18" charset="0"/>
                <a:cs typeface="Times New Roman" panose="02020603050405020304" pitchFamily="18" charset="0"/>
              </a:rPr>
              <a:t>, Edward </a:t>
            </a:r>
            <a:r>
              <a:rPr lang="en-US" altLang="zh-CN" sz="2000" dirty="0" err="1" smtClean="0">
                <a:latin typeface="Times New Roman" panose="02020603050405020304" pitchFamily="18" charset="0"/>
                <a:cs typeface="Times New Roman" panose="02020603050405020304" pitchFamily="18" charset="0"/>
              </a:rPr>
              <a:t>Grefenstette</a:t>
            </a:r>
            <a:r>
              <a:rPr lang="en-US" altLang="zh-CN" sz="2000" dirty="0" smtClean="0">
                <a:latin typeface="Times New Roman" panose="02020603050405020304" pitchFamily="18" charset="0"/>
                <a:cs typeface="Times New Roman" panose="02020603050405020304" pitchFamily="18" charset="0"/>
              </a:rPr>
              <a:t>, Chris </a:t>
            </a:r>
            <a:r>
              <a:rPr lang="en-US" altLang="zh-CN" sz="2000" dirty="0">
                <a:latin typeface="Times New Roman" panose="02020603050405020304" pitchFamily="18" charset="0"/>
                <a:cs typeface="Times New Roman" panose="02020603050405020304" pitchFamily="18" charset="0"/>
              </a:rPr>
              <a:t>Dyer, Ling Wang, Phil </a:t>
            </a:r>
            <a:r>
              <a:rPr lang="en-US" altLang="zh-CN" sz="2000" dirty="0" err="1">
                <a:latin typeface="Times New Roman" panose="02020603050405020304" pitchFamily="18" charset="0"/>
                <a:cs typeface="Times New Roman" panose="02020603050405020304" pitchFamily="18" charset="0"/>
              </a:rPr>
              <a:t>Blunsom</a:t>
            </a:r>
            <a:r>
              <a:rPr lang="en-US" altLang="zh-CN" sz="2000" dirty="0">
                <a:latin typeface="Times New Roman" panose="02020603050405020304" pitchFamily="18" charset="0"/>
                <a:cs typeface="Times New Roman" panose="02020603050405020304" pitchFamily="18" charset="0"/>
              </a:rPr>
              <a:t>, </a:t>
            </a:r>
            <a:r>
              <a:rPr lang="en-US" altLang="zh-CN" sz="2000" dirty="0" smtClean="0">
                <a:latin typeface="Times New Roman" panose="02020603050405020304" pitchFamily="18" charset="0"/>
                <a:cs typeface="Times New Roman" panose="02020603050405020304" pitchFamily="18" charset="0"/>
              </a:rPr>
              <a:t>and Karl </a:t>
            </a:r>
            <a:r>
              <a:rPr lang="en-US" altLang="zh-CN" sz="2000" dirty="0">
                <a:latin typeface="Times New Roman" panose="02020603050405020304" pitchFamily="18" charset="0"/>
                <a:cs typeface="Times New Roman" panose="02020603050405020304" pitchFamily="18" charset="0"/>
              </a:rPr>
              <a:t>Moritz Hermann. 2016. Semantic parsing </a:t>
            </a:r>
            <a:r>
              <a:rPr lang="en-US" altLang="zh-CN" sz="2000" dirty="0" smtClean="0">
                <a:latin typeface="Times New Roman" panose="02020603050405020304" pitchFamily="18" charset="0"/>
                <a:cs typeface="Times New Roman" panose="02020603050405020304" pitchFamily="18" charset="0"/>
              </a:rPr>
              <a:t>with semi-supervised </a:t>
            </a:r>
            <a:r>
              <a:rPr lang="en-US" altLang="zh-CN" sz="2000" dirty="0">
                <a:latin typeface="Times New Roman" panose="02020603050405020304" pitchFamily="18" charset="0"/>
                <a:cs typeface="Times New Roman" panose="02020603050405020304" pitchFamily="18" charset="0"/>
              </a:rPr>
              <a:t>sequential </a:t>
            </a:r>
            <a:r>
              <a:rPr lang="en-US" altLang="zh-CN" sz="2000" dirty="0" err="1">
                <a:latin typeface="Times New Roman" panose="02020603050405020304" pitchFamily="18" charset="0"/>
                <a:cs typeface="Times New Roman" panose="02020603050405020304" pitchFamily="18" charset="0"/>
              </a:rPr>
              <a:t>autoencoders</a:t>
            </a:r>
            <a:r>
              <a:rPr lang="en-US" altLang="zh-CN" sz="2000" dirty="0">
                <a:latin typeface="Times New Roman" panose="02020603050405020304" pitchFamily="18" charset="0"/>
                <a:cs typeface="Times New Roman" panose="02020603050405020304" pitchFamily="18" charset="0"/>
              </a:rPr>
              <a:t>. </a:t>
            </a:r>
            <a:r>
              <a:rPr lang="en-US" altLang="zh-CN" sz="2000" i="1" dirty="0">
                <a:latin typeface="Times New Roman" panose="02020603050405020304" pitchFamily="18" charset="0"/>
                <a:cs typeface="Times New Roman" panose="02020603050405020304" pitchFamily="18" charset="0"/>
              </a:rPr>
              <a:t>In </a:t>
            </a:r>
            <a:r>
              <a:rPr lang="en-US" altLang="zh-CN" sz="2000" i="1" dirty="0" smtClean="0">
                <a:latin typeface="Times New Roman" panose="02020603050405020304" pitchFamily="18" charset="0"/>
                <a:cs typeface="Times New Roman" panose="02020603050405020304" pitchFamily="18" charset="0"/>
              </a:rPr>
              <a:t>Conference on </a:t>
            </a:r>
            <a:r>
              <a:rPr lang="en-US" altLang="zh-CN" sz="2000" i="1" dirty="0">
                <a:latin typeface="Times New Roman" panose="02020603050405020304" pitchFamily="18" charset="0"/>
                <a:cs typeface="Times New Roman" panose="02020603050405020304" pitchFamily="18" charset="0"/>
              </a:rPr>
              <a:t>Empirical Methods in Natural </a:t>
            </a:r>
            <a:r>
              <a:rPr lang="en-US" altLang="zh-CN" sz="2000" i="1" dirty="0" smtClean="0">
                <a:latin typeface="Times New Roman" panose="02020603050405020304" pitchFamily="18" charset="0"/>
                <a:cs typeface="Times New Roman" panose="02020603050405020304" pitchFamily="18" charset="0"/>
              </a:rPr>
              <a:t>Language Processing</a:t>
            </a:r>
            <a:r>
              <a:rPr lang="en-US" altLang="zh-CN" sz="2000" dirty="0">
                <a:latin typeface="Times New Roman" panose="02020603050405020304" pitchFamily="18" charset="0"/>
                <a:cs typeface="Times New Roman" panose="02020603050405020304" pitchFamily="18" charset="0"/>
              </a:rPr>
              <a:t>, pages 1078–1087.</a:t>
            </a:r>
            <a:endParaRPr lang="en-US" altLang="zh-CN" sz="2000" dirty="0" smtClean="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8243947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978522" y="60512"/>
            <a:ext cx="7758953" cy="677108"/>
          </a:xfrm>
          <a:prstGeom prst="rect">
            <a:avLst/>
          </a:prstGeom>
          <a:noFill/>
        </p:spPr>
        <p:txBody>
          <a:bodyPr wrap="square" rtlCol="0">
            <a:spAutoFit/>
          </a:bodyPr>
          <a:lstStyle/>
          <a:p>
            <a:r>
              <a:rPr lang="zh-CN" altLang="en-US" sz="3800" dirty="0">
                <a:latin typeface="黑体" panose="02010609060101010101" pitchFamily="49" charset="-122"/>
              </a:rPr>
              <a:t>任务背景及</a:t>
            </a:r>
            <a:r>
              <a:rPr lang="x-none" altLang="zh-CN" sz="3800" dirty="0">
                <a:latin typeface="黑体" panose="02010609060101010101" pitchFamily="49" charset="-122"/>
              </a:rPr>
              <a:t>“</a:t>
            </a:r>
            <a:r>
              <a:rPr lang="zh-CN" altLang="en-US" sz="3800" dirty="0">
                <a:latin typeface="黑体" panose="02010609060101010101" pitchFamily="49" charset="-122"/>
              </a:rPr>
              <a:t>九歌</a:t>
            </a:r>
            <a:r>
              <a:rPr lang="x-none" altLang="zh-CN" sz="3800" dirty="0">
                <a:latin typeface="黑体" panose="02010609060101010101" pitchFamily="49" charset="-122"/>
              </a:rPr>
              <a:t>”</a:t>
            </a:r>
            <a:r>
              <a:rPr lang="zh-CN" altLang="en-US" sz="3800" dirty="0">
                <a:latin typeface="黑体" panose="02010609060101010101" pitchFamily="49" charset="-122"/>
              </a:rPr>
              <a:t>作诗系统</a:t>
            </a:r>
            <a:r>
              <a:rPr lang="zh-CN" altLang="en-US" sz="3800" dirty="0" smtClean="0">
                <a:latin typeface="黑体" panose="02010609060101010101" pitchFamily="49" charset="-122"/>
              </a:rPr>
              <a:t>简介</a:t>
            </a:r>
            <a:endParaRPr lang="x-none" altLang="zh-CN" sz="3800" dirty="0">
              <a:latin typeface="黑体" panose="02010609060101010101" pitchFamily="49" charset="-122"/>
            </a:endParaRPr>
          </a:p>
        </p:txBody>
      </p:sp>
      <p:grpSp>
        <p:nvGrpSpPr>
          <p:cNvPr id="6" name="组合 5"/>
          <p:cNvGrpSpPr/>
          <p:nvPr/>
        </p:nvGrpSpPr>
        <p:grpSpPr>
          <a:xfrm>
            <a:off x="143122" y="1285521"/>
            <a:ext cx="3884262" cy="1034948"/>
            <a:chOff x="304497" y="1628435"/>
            <a:chExt cx="3884262" cy="1034948"/>
          </a:xfrm>
        </p:grpSpPr>
        <p:sp>
          <p:nvSpPr>
            <p:cNvPr id="43" name="文本框 42"/>
            <p:cNvSpPr txBox="1"/>
            <p:nvPr/>
          </p:nvSpPr>
          <p:spPr>
            <a:xfrm>
              <a:off x="304497" y="1628435"/>
              <a:ext cx="3884262" cy="954107"/>
            </a:xfrm>
            <a:prstGeom prst="rect">
              <a:avLst/>
            </a:prstGeom>
            <a:noFill/>
          </p:spPr>
          <p:txBody>
            <a:bodyPr wrap="square" rtlCol="0">
              <a:spAutoFit/>
            </a:bodyPr>
            <a:lstStyle/>
            <a:p>
              <a:pPr algn="ctr"/>
              <a:r>
                <a:rPr lang="zh-CN" altLang="en-US" sz="2800" dirty="0" smtClean="0">
                  <a:latin typeface="Times New Roman" panose="02020603050405020304" pitchFamily="18" charset="0"/>
                  <a:cs typeface="Times New Roman" panose="02020603050405020304" pitchFamily="18" charset="0"/>
                </a:rPr>
                <a:t>第一阶段</a:t>
              </a:r>
              <a:r>
                <a:rPr lang="en-US" altLang="zh-CN" sz="2800" dirty="0" smtClean="0">
                  <a:latin typeface="Times New Roman" panose="02020603050405020304" pitchFamily="18" charset="0"/>
                  <a:cs typeface="Times New Roman" panose="02020603050405020304" pitchFamily="18" charset="0"/>
                </a:rPr>
                <a:t>: </a:t>
              </a:r>
            </a:p>
            <a:p>
              <a:pPr algn="ctr"/>
              <a:r>
                <a:rPr lang="zh-CN" altLang="en-US" sz="2800" dirty="0" smtClean="0">
                  <a:latin typeface="Times New Roman" panose="02020603050405020304" pitchFamily="18" charset="0"/>
                  <a:cs typeface="Times New Roman" panose="02020603050405020304" pitchFamily="18" charset="0"/>
                </a:rPr>
                <a:t>基于规则和模板的方法</a:t>
              </a:r>
              <a:endParaRPr lang="zh-CN" altLang="en-US" sz="2800" dirty="0">
                <a:latin typeface="Times New Roman" panose="02020603050405020304" pitchFamily="18" charset="0"/>
                <a:cs typeface="Times New Roman" panose="02020603050405020304" pitchFamily="18" charset="0"/>
              </a:endParaRPr>
            </a:p>
          </p:txBody>
        </p:sp>
        <p:sp>
          <p:nvSpPr>
            <p:cNvPr id="5" name="圆角矩形 4"/>
            <p:cNvSpPr/>
            <p:nvPr/>
          </p:nvSpPr>
          <p:spPr>
            <a:xfrm>
              <a:off x="410131" y="1628435"/>
              <a:ext cx="3718112" cy="1034948"/>
            </a:xfrm>
            <a:prstGeom prst="round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8" name="左大括号 17"/>
          <p:cNvSpPr/>
          <p:nvPr/>
        </p:nvSpPr>
        <p:spPr>
          <a:xfrm>
            <a:off x="4225500" y="1076875"/>
            <a:ext cx="413725" cy="1504826"/>
          </a:xfrm>
          <a:prstGeom prst="leftBrace">
            <a:avLst>
              <a:gd name="adj1" fmla="val 62005"/>
              <a:gd name="adj2" fmla="val 48347"/>
            </a:avLst>
          </a:prstGeom>
          <a:ln w="28575"/>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19" name="文本框 18"/>
          <p:cNvSpPr txBox="1"/>
          <p:nvPr/>
        </p:nvSpPr>
        <p:spPr>
          <a:xfrm>
            <a:off x="4562223" y="1110495"/>
            <a:ext cx="5691695" cy="1384995"/>
          </a:xfrm>
          <a:prstGeom prst="rect">
            <a:avLst/>
          </a:prstGeom>
          <a:noFill/>
        </p:spPr>
        <p:txBody>
          <a:bodyPr wrap="square" rtlCol="0">
            <a:spAutoFit/>
          </a:bodyPr>
          <a:lstStyle/>
          <a:p>
            <a:pPr marL="457200" indent="-457200">
              <a:buFont typeface="Arial" panose="020B0604020202020204" pitchFamily="34" charset="0"/>
              <a:buChar char="•"/>
            </a:pPr>
            <a:r>
              <a:rPr lang="en-US" altLang="zh-CN" sz="2800" dirty="0">
                <a:latin typeface="Times New Roman" panose="02020603050405020304" pitchFamily="18" charset="0"/>
                <a:cs typeface="Times New Roman" panose="02020603050405020304" pitchFamily="18" charset="0"/>
              </a:rPr>
              <a:t>ASPERA </a:t>
            </a:r>
            <a:r>
              <a:rPr lang="en-US" altLang="zh-CN" sz="2800" dirty="0" smtClean="0">
                <a:latin typeface="Times New Roman" panose="02020603050405020304" pitchFamily="18" charset="0"/>
                <a:cs typeface="Times New Roman" panose="02020603050405020304" pitchFamily="18" charset="0"/>
              </a:rPr>
              <a:t>system (</a:t>
            </a:r>
            <a:r>
              <a:rPr lang="en-US" altLang="zh-CN" sz="2800" dirty="0" err="1" smtClean="0">
                <a:latin typeface="Times New Roman" panose="02020603050405020304" pitchFamily="18" charset="0"/>
                <a:cs typeface="Times New Roman" panose="02020603050405020304" pitchFamily="18" charset="0"/>
              </a:rPr>
              <a:t>Gerv´as</a:t>
            </a:r>
            <a:r>
              <a:rPr lang="en-US" altLang="zh-CN" sz="2800" dirty="0">
                <a:latin typeface="Times New Roman" panose="02020603050405020304" pitchFamily="18" charset="0"/>
                <a:cs typeface="Times New Roman" panose="02020603050405020304" pitchFamily="18" charset="0"/>
              </a:rPr>
              <a:t>, 2001</a:t>
            </a:r>
            <a:r>
              <a:rPr lang="en-US" altLang="zh-CN" sz="2800" dirty="0" smtClean="0">
                <a:latin typeface="Times New Roman" panose="02020603050405020304" pitchFamily="18" charset="0"/>
                <a:cs typeface="Times New Roman" panose="02020603050405020304" pitchFamily="18" charset="0"/>
              </a:rPr>
              <a:t>)</a:t>
            </a:r>
          </a:p>
          <a:p>
            <a:pPr marL="457200" indent="-457200">
              <a:buFont typeface="Arial" panose="020B0604020202020204" pitchFamily="34" charset="0"/>
              <a:buChar char="•"/>
            </a:pPr>
            <a:r>
              <a:rPr lang="en-US" altLang="zh-CN" sz="2800" dirty="0">
                <a:latin typeface="Times New Roman" panose="02020603050405020304" pitchFamily="18" charset="0"/>
                <a:cs typeface="Times New Roman" panose="02020603050405020304" pitchFamily="18" charset="0"/>
              </a:rPr>
              <a:t>Haiku </a:t>
            </a:r>
            <a:r>
              <a:rPr lang="en-US" altLang="zh-CN" sz="2800" dirty="0" smtClean="0">
                <a:latin typeface="Times New Roman" panose="02020603050405020304" pitchFamily="18" charset="0"/>
                <a:cs typeface="Times New Roman" panose="02020603050405020304" pitchFamily="18" charset="0"/>
              </a:rPr>
              <a:t>system </a:t>
            </a:r>
            <a:r>
              <a:rPr lang="en-US" altLang="zh-CN" sz="2800" dirty="0">
                <a:latin typeface="Times New Roman" panose="02020603050405020304" pitchFamily="18" charset="0"/>
                <a:cs typeface="Times New Roman" panose="02020603050405020304" pitchFamily="18" charset="0"/>
              </a:rPr>
              <a:t>(Wu et al</a:t>
            </a:r>
            <a:r>
              <a:rPr lang="en-US" altLang="zh-CN" sz="2800" dirty="0" smtClean="0">
                <a:latin typeface="Times New Roman" panose="02020603050405020304" pitchFamily="18" charset="0"/>
                <a:cs typeface="Times New Roman" panose="02020603050405020304" pitchFamily="18" charset="0"/>
              </a:rPr>
              <a:t>., 2009).</a:t>
            </a:r>
          </a:p>
          <a:p>
            <a:pPr algn="ctr"/>
            <a:r>
              <a:rPr lang="en-US" altLang="zh-CN" sz="2800" dirty="0">
                <a:latin typeface="Times New Roman" panose="02020603050405020304" pitchFamily="18" charset="0"/>
                <a:cs typeface="Times New Roman" panose="02020603050405020304" pitchFamily="18" charset="0"/>
              </a:rPr>
              <a:t>……</a:t>
            </a:r>
            <a:endParaRPr lang="zh-CN" altLang="en-US" sz="2800" dirty="0">
              <a:latin typeface="Times New Roman" panose="02020603050405020304" pitchFamily="18" charset="0"/>
              <a:cs typeface="Times New Roman" panose="02020603050405020304" pitchFamily="18" charset="0"/>
            </a:endParaRPr>
          </a:p>
        </p:txBody>
      </p:sp>
      <p:grpSp>
        <p:nvGrpSpPr>
          <p:cNvPr id="20" name="组合 19"/>
          <p:cNvGrpSpPr/>
          <p:nvPr/>
        </p:nvGrpSpPr>
        <p:grpSpPr>
          <a:xfrm>
            <a:off x="149852" y="3225001"/>
            <a:ext cx="3884262" cy="1034948"/>
            <a:chOff x="304497" y="1628435"/>
            <a:chExt cx="3884262" cy="1034948"/>
          </a:xfrm>
        </p:grpSpPr>
        <p:sp>
          <p:nvSpPr>
            <p:cNvPr id="21" name="文本框 20"/>
            <p:cNvSpPr txBox="1"/>
            <p:nvPr/>
          </p:nvSpPr>
          <p:spPr>
            <a:xfrm>
              <a:off x="304497" y="1628435"/>
              <a:ext cx="3884262" cy="954107"/>
            </a:xfrm>
            <a:prstGeom prst="rect">
              <a:avLst/>
            </a:prstGeom>
            <a:noFill/>
          </p:spPr>
          <p:txBody>
            <a:bodyPr wrap="square" rtlCol="0">
              <a:spAutoFit/>
            </a:bodyPr>
            <a:lstStyle/>
            <a:p>
              <a:pPr algn="ctr"/>
              <a:r>
                <a:rPr lang="zh-CN" altLang="en-US" sz="2800" dirty="0" smtClean="0">
                  <a:latin typeface="Times New Roman" panose="02020603050405020304" pitchFamily="18" charset="0"/>
                  <a:cs typeface="Times New Roman" panose="02020603050405020304" pitchFamily="18" charset="0"/>
                </a:rPr>
                <a:t>第二阶段</a:t>
              </a:r>
              <a:r>
                <a:rPr lang="en-US" altLang="zh-CN" sz="2800" dirty="0" smtClean="0">
                  <a:latin typeface="Times New Roman" panose="02020603050405020304" pitchFamily="18" charset="0"/>
                  <a:cs typeface="Times New Roman" panose="02020603050405020304" pitchFamily="18" charset="0"/>
                </a:rPr>
                <a:t>: </a:t>
              </a:r>
            </a:p>
            <a:p>
              <a:pPr algn="ctr"/>
              <a:r>
                <a:rPr lang="zh-CN" altLang="en-US" sz="2800" dirty="0" smtClean="0">
                  <a:latin typeface="Times New Roman" panose="02020603050405020304" pitchFamily="18" charset="0"/>
                  <a:cs typeface="Times New Roman" panose="02020603050405020304" pitchFamily="18" charset="0"/>
                </a:rPr>
                <a:t>统计机器学习方法</a:t>
              </a:r>
              <a:endParaRPr lang="zh-CN" altLang="en-US" sz="2800" dirty="0">
                <a:latin typeface="Times New Roman" panose="02020603050405020304" pitchFamily="18" charset="0"/>
                <a:cs typeface="Times New Roman" panose="02020603050405020304" pitchFamily="18" charset="0"/>
              </a:endParaRPr>
            </a:p>
          </p:txBody>
        </p:sp>
        <p:sp>
          <p:nvSpPr>
            <p:cNvPr id="22" name="圆角矩形 21"/>
            <p:cNvSpPr/>
            <p:nvPr/>
          </p:nvSpPr>
          <p:spPr>
            <a:xfrm>
              <a:off x="410131" y="1628435"/>
              <a:ext cx="3718112" cy="1034948"/>
            </a:xfrm>
            <a:prstGeom prst="round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3" name="左大括号 22"/>
          <p:cNvSpPr/>
          <p:nvPr/>
        </p:nvSpPr>
        <p:spPr>
          <a:xfrm>
            <a:off x="4171714" y="2930146"/>
            <a:ext cx="413725" cy="1757870"/>
          </a:xfrm>
          <a:prstGeom prst="leftBrace">
            <a:avLst>
              <a:gd name="adj1" fmla="val 62005"/>
              <a:gd name="adj2" fmla="val 48347"/>
            </a:avLst>
          </a:prstGeom>
          <a:ln w="28575"/>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24" name="文本框 23"/>
          <p:cNvSpPr txBox="1"/>
          <p:nvPr/>
        </p:nvSpPr>
        <p:spPr>
          <a:xfrm>
            <a:off x="4468089" y="2930146"/>
            <a:ext cx="7815789" cy="1815882"/>
          </a:xfrm>
          <a:prstGeom prst="rect">
            <a:avLst/>
          </a:prstGeom>
          <a:noFill/>
        </p:spPr>
        <p:txBody>
          <a:bodyPr wrap="square" rtlCol="0">
            <a:spAutoFit/>
          </a:bodyPr>
          <a:lstStyle/>
          <a:p>
            <a:pPr marL="457200" indent="-457200">
              <a:buFont typeface="Arial" panose="020B0604020202020204" pitchFamily="34" charset="0"/>
              <a:buChar char="•"/>
            </a:pPr>
            <a:r>
              <a:rPr lang="en-US" altLang="zh-CN" sz="2800" dirty="0">
                <a:latin typeface="Times New Roman" panose="02020603050405020304" pitchFamily="18" charset="0"/>
                <a:cs typeface="Times New Roman" panose="02020603050405020304" pitchFamily="18" charset="0"/>
              </a:rPr>
              <a:t>Genetic </a:t>
            </a:r>
            <a:r>
              <a:rPr lang="en-US" altLang="zh-CN" sz="2800" dirty="0" smtClean="0">
                <a:latin typeface="Times New Roman" panose="02020603050405020304" pitchFamily="18" charset="0"/>
                <a:cs typeface="Times New Roman" panose="02020603050405020304" pitchFamily="18" charset="0"/>
              </a:rPr>
              <a:t>Algorithm (</a:t>
            </a:r>
            <a:r>
              <a:rPr lang="en-US" altLang="zh-CN" sz="2800" dirty="0" err="1" smtClean="0">
                <a:latin typeface="Times New Roman" panose="02020603050405020304" pitchFamily="18" charset="0"/>
                <a:cs typeface="Times New Roman" panose="02020603050405020304" pitchFamily="18" charset="0"/>
              </a:rPr>
              <a:t>Manurung</a:t>
            </a:r>
            <a:r>
              <a:rPr lang="en-US" altLang="zh-CN" sz="2800" dirty="0" smtClean="0">
                <a:latin typeface="Times New Roman" panose="02020603050405020304" pitchFamily="18" charset="0"/>
                <a:cs typeface="Times New Roman" panose="02020603050405020304" pitchFamily="18" charset="0"/>
              </a:rPr>
              <a:t>, 2003</a:t>
            </a:r>
            <a:r>
              <a:rPr lang="en-US" altLang="zh-CN" sz="2800" dirty="0">
                <a:latin typeface="Times New Roman" panose="02020603050405020304" pitchFamily="18" charset="0"/>
                <a:cs typeface="Times New Roman" panose="02020603050405020304" pitchFamily="18" charset="0"/>
              </a:rPr>
              <a:t>; </a:t>
            </a:r>
            <a:r>
              <a:rPr lang="en-US" altLang="zh-CN" sz="2800" dirty="0" smtClean="0">
                <a:latin typeface="Times New Roman" panose="02020603050405020304" pitchFamily="18" charset="0"/>
                <a:cs typeface="Times New Roman" panose="02020603050405020304" pitchFamily="18" charset="0"/>
              </a:rPr>
              <a:t>Levy, 2001)</a:t>
            </a:r>
          </a:p>
          <a:p>
            <a:pPr marL="457200" indent="-457200">
              <a:buFont typeface="Arial" panose="020B0604020202020204" pitchFamily="34" charset="0"/>
              <a:buChar char="•"/>
            </a:pPr>
            <a:r>
              <a:rPr lang="en-US" altLang="zh-CN" sz="2800" dirty="0" smtClean="0">
                <a:latin typeface="Times New Roman" panose="02020603050405020304" pitchFamily="18" charset="0"/>
                <a:cs typeface="Times New Roman" panose="02020603050405020304" pitchFamily="18" charset="0"/>
              </a:rPr>
              <a:t>Summarization Method (Yan </a:t>
            </a:r>
            <a:r>
              <a:rPr lang="en-US" altLang="zh-CN" sz="2800" dirty="0">
                <a:latin typeface="Times New Roman" panose="02020603050405020304" pitchFamily="18" charset="0"/>
                <a:cs typeface="Times New Roman" panose="02020603050405020304" pitchFamily="18" charset="0"/>
              </a:rPr>
              <a:t>et al</a:t>
            </a:r>
            <a:r>
              <a:rPr lang="en-US" altLang="zh-CN" sz="2800" dirty="0" smtClean="0">
                <a:latin typeface="Times New Roman" panose="02020603050405020304" pitchFamily="18" charset="0"/>
                <a:cs typeface="Times New Roman" panose="02020603050405020304" pitchFamily="18" charset="0"/>
              </a:rPr>
              <a:t>., 2013)</a:t>
            </a:r>
          </a:p>
          <a:p>
            <a:pPr marL="457200" indent="-457200">
              <a:buFont typeface="Arial" panose="020B0604020202020204" pitchFamily="34" charset="0"/>
              <a:buChar char="•"/>
            </a:pPr>
            <a:r>
              <a:rPr lang="en-US" altLang="zh-CN" sz="2800" dirty="0" smtClean="0">
                <a:latin typeface="Times New Roman" panose="02020603050405020304" pitchFamily="18" charset="0"/>
                <a:cs typeface="Times New Roman" panose="02020603050405020304" pitchFamily="18" charset="0"/>
              </a:rPr>
              <a:t>SMT (Jiang and Zhou, 2008; He et al., 2012)</a:t>
            </a:r>
          </a:p>
          <a:p>
            <a:pPr marL="457200" indent="-457200">
              <a:buFont typeface="Arial" panose="020B0604020202020204" pitchFamily="34" charset="0"/>
              <a:buChar char="•"/>
            </a:pPr>
            <a:r>
              <a:rPr lang="en-US" altLang="zh-CN" sz="2800" dirty="0" smtClean="0">
                <a:latin typeface="Times New Roman" panose="02020603050405020304" pitchFamily="18" charset="0"/>
                <a:cs typeface="Times New Roman" panose="02020603050405020304" pitchFamily="18" charset="0"/>
              </a:rPr>
              <a:t>……</a:t>
            </a:r>
            <a:endParaRPr lang="zh-CN" altLang="en-US" sz="2800" dirty="0">
              <a:latin typeface="Times New Roman" panose="02020603050405020304" pitchFamily="18" charset="0"/>
              <a:cs typeface="Times New Roman" panose="02020603050405020304" pitchFamily="18" charset="0"/>
            </a:endParaRPr>
          </a:p>
        </p:txBody>
      </p:sp>
      <p:grpSp>
        <p:nvGrpSpPr>
          <p:cNvPr id="25" name="组合 24"/>
          <p:cNvGrpSpPr/>
          <p:nvPr/>
        </p:nvGrpSpPr>
        <p:grpSpPr>
          <a:xfrm>
            <a:off x="149852" y="5336973"/>
            <a:ext cx="3884262" cy="1034948"/>
            <a:chOff x="304497" y="1628435"/>
            <a:chExt cx="3884262" cy="1034948"/>
          </a:xfrm>
        </p:grpSpPr>
        <p:sp>
          <p:nvSpPr>
            <p:cNvPr id="26" name="文本框 25"/>
            <p:cNvSpPr txBox="1"/>
            <p:nvPr/>
          </p:nvSpPr>
          <p:spPr>
            <a:xfrm>
              <a:off x="304497" y="1628435"/>
              <a:ext cx="3884262" cy="954107"/>
            </a:xfrm>
            <a:prstGeom prst="rect">
              <a:avLst/>
            </a:prstGeom>
            <a:noFill/>
          </p:spPr>
          <p:txBody>
            <a:bodyPr wrap="square" rtlCol="0">
              <a:spAutoFit/>
            </a:bodyPr>
            <a:lstStyle/>
            <a:p>
              <a:pPr algn="ctr"/>
              <a:r>
                <a:rPr lang="zh-CN" altLang="en-US" sz="2800" dirty="0" smtClean="0">
                  <a:latin typeface="Times New Roman" panose="02020603050405020304" pitchFamily="18" charset="0"/>
                  <a:cs typeface="Times New Roman" panose="02020603050405020304" pitchFamily="18" charset="0"/>
                </a:rPr>
                <a:t>第</a:t>
              </a:r>
              <a:r>
                <a:rPr lang="zh-CN" altLang="en-US" sz="2800" dirty="0">
                  <a:latin typeface="Times New Roman" panose="02020603050405020304" pitchFamily="18" charset="0"/>
                  <a:cs typeface="Times New Roman" panose="02020603050405020304" pitchFamily="18" charset="0"/>
                </a:rPr>
                <a:t>三</a:t>
              </a:r>
              <a:r>
                <a:rPr lang="zh-CN" altLang="en-US" sz="2800" dirty="0" smtClean="0">
                  <a:latin typeface="Times New Roman" panose="02020603050405020304" pitchFamily="18" charset="0"/>
                  <a:cs typeface="Times New Roman" panose="02020603050405020304" pitchFamily="18" charset="0"/>
                </a:rPr>
                <a:t>阶段</a:t>
              </a:r>
              <a:r>
                <a:rPr lang="en-US" altLang="zh-CN" sz="2800" dirty="0" smtClean="0">
                  <a:latin typeface="Times New Roman" panose="02020603050405020304" pitchFamily="18" charset="0"/>
                  <a:cs typeface="Times New Roman" panose="02020603050405020304" pitchFamily="18" charset="0"/>
                </a:rPr>
                <a:t>: </a:t>
              </a:r>
            </a:p>
            <a:p>
              <a:pPr algn="ctr"/>
              <a:r>
                <a:rPr lang="zh-CN" altLang="en-US" sz="2800" dirty="0">
                  <a:latin typeface="Times New Roman" panose="02020603050405020304" pitchFamily="18" charset="0"/>
                  <a:cs typeface="Times New Roman" panose="02020603050405020304" pitchFamily="18" charset="0"/>
                </a:rPr>
                <a:t>神经网络</a:t>
              </a:r>
              <a:r>
                <a:rPr lang="zh-CN" altLang="en-US" sz="2800" dirty="0" smtClean="0">
                  <a:latin typeface="Times New Roman" panose="02020603050405020304" pitchFamily="18" charset="0"/>
                  <a:cs typeface="Times New Roman" panose="02020603050405020304" pitchFamily="18" charset="0"/>
                </a:rPr>
                <a:t>方法</a:t>
              </a:r>
              <a:endParaRPr lang="zh-CN" altLang="en-US" sz="2800" dirty="0">
                <a:latin typeface="Times New Roman" panose="02020603050405020304" pitchFamily="18" charset="0"/>
                <a:cs typeface="Times New Roman" panose="02020603050405020304" pitchFamily="18" charset="0"/>
              </a:endParaRPr>
            </a:p>
          </p:txBody>
        </p:sp>
        <p:sp>
          <p:nvSpPr>
            <p:cNvPr id="27" name="圆角矩形 26"/>
            <p:cNvSpPr/>
            <p:nvPr/>
          </p:nvSpPr>
          <p:spPr>
            <a:xfrm>
              <a:off x="410131" y="1628435"/>
              <a:ext cx="3718112" cy="1034948"/>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8" name="左大括号 27"/>
          <p:cNvSpPr/>
          <p:nvPr/>
        </p:nvSpPr>
        <p:spPr>
          <a:xfrm>
            <a:off x="4171714" y="5042118"/>
            <a:ext cx="413725" cy="1757870"/>
          </a:xfrm>
          <a:prstGeom prst="leftBrace">
            <a:avLst>
              <a:gd name="adj1" fmla="val 62005"/>
              <a:gd name="adj2" fmla="val 48347"/>
            </a:avLst>
          </a:prstGeom>
          <a:ln w="28575"/>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29" name="文本框 28"/>
          <p:cNvSpPr txBox="1"/>
          <p:nvPr/>
        </p:nvSpPr>
        <p:spPr>
          <a:xfrm>
            <a:off x="4468089" y="5042118"/>
            <a:ext cx="7815789" cy="1815882"/>
          </a:xfrm>
          <a:prstGeom prst="rect">
            <a:avLst/>
          </a:prstGeom>
          <a:noFill/>
        </p:spPr>
        <p:txBody>
          <a:bodyPr wrap="square" rtlCol="0">
            <a:spAutoFit/>
          </a:bodyPr>
          <a:lstStyle/>
          <a:p>
            <a:pPr marL="457200" indent="-457200">
              <a:buFont typeface="Arial" panose="020B0604020202020204" pitchFamily="34" charset="0"/>
              <a:buChar char="•"/>
            </a:pPr>
            <a:r>
              <a:rPr lang="en-US" altLang="zh-CN" sz="2800" dirty="0" smtClean="0">
                <a:latin typeface="Times New Roman" panose="02020603050405020304" pitchFamily="18" charset="0"/>
                <a:cs typeface="Times New Roman" panose="02020603050405020304" pitchFamily="18" charset="0"/>
              </a:rPr>
              <a:t>RNNPG (</a:t>
            </a:r>
            <a:r>
              <a:rPr lang="en-US" altLang="zh-CN" sz="2800" dirty="0">
                <a:latin typeface="Times New Roman" panose="02020603050405020304" pitchFamily="18" charset="0"/>
                <a:cs typeface="Times New Roman" panose="02020603050405020304" pitchFamily="18" charset="0"/>
              </a:rPr>
              <a:t>Zhang and </a:t>
            </a:r>
            <a:r>
              <a:rPr lang="en-US" altLang="zh-CN" sz="2800" dirty="0" err="1" smtClean="0">
                <a:latin typeface="Times New Roman" panose="02020603050405020304" pitchFamily="18" charset="0"/>
                <a:cs typeface="Times New Roman" panose="02020603050405020304" pitchFamily="18" charset="0"/>
              </a:rPr>
              <a:t>Lapata</a:t>
            </a:r>
            <a:r>
              <a:rPr lang="en-US" altLang="zh-CN" sz="2800" dirty="0" smtClean="0">
                <a:latin typeface="Times New Roman" panose="02020603050405020304" pitchFamily="18" charset="0"/>
                <a:cs typeface="Times New Roman" panose="02020603050405020304" pitchFamily="18" charset="0"/>
              </a:rPr>
              <a:t>, 2014)</a:t>
            </a:r>
          </a:p>
          <a:p>
            <a:pPr marL="457200" indent="-457200">
              <a:buFont typeface="Arial" panose="020B0604020202020204" pitchFamily="34" charset="0"/>
              <a:buChar char="•"/>
            </a:pPr>
            <a:r>
              <a:rPr lang="en-US" altLang="zh-CN" sz="2800" dirty="0" smtClean="0">
                <a:latin typeface="Times New Roman" panose="02020603050405020304" pitchFamily="18" charset="0"/>
                <a:cs typeface="Times New Roman" panose="02020603050405020304" pitchFamily="18" charset="0"/>
              </a:rPr>
              <a:t>Polish (Yan, 2016)</a:t>
            </a:r>
          </a:p>
          <a:p>
            <a:pPr marL="457200" indent="-457200">
              <a:buFont typeface="Arial" panose="020B0604020202020204" pitchFamily="34" charset="0"/>
              <a:buChar char="•"/>
            </a:pPr>
            <a:r>
              <a:rPr lang="en-US" altLang="zh-CN" sz="2800" dirty="0" smtClean="0">
                <a:latin typeface="Times New Roman" panose="02020603050405020304" pitchFamily="18" charset="0"/>
                <a:cs typeface="Times New Roman" panose="02020603050405020304" pitchFamily="18" charset="0"/>
              </a:rPr>
              <a:t>Planning (Wang et al., 2016)</a:t>
            </a:r>
          </a:p>
          <a:p>
            <a:pPr marL="457200" indent="-457200">
              <a:buFont typeface="Arial" panose="020B0604020202020204" pitchFamily="34" charset="0"/>
              <a:buChar char="•"/>
            </a:pPr>
            <a:r>
              <a:rPr lang="en-US" altLang="zh-CN" sz="2800" dirty="0" smtClean="0">
                <a:latin typeface="Times New Roman" panose="02020603050405020304" pitchFamily="18" charset="0"/>
                <a:cs typeface="Times New Roman" panose="02020603050405020304" pitchFamily="18" charset="0"/>
              </a:rPr>
              <a:t>……</a:t>
            </a:r>
            <a:endParaRPr lang="zh-CN" altLang="en-US"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3982821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978522" y="60512"/>
            <a:ext cx="7758953" cy="677108"/>
          </a:xfrm>
          <a:prstGeom prst="rect">
            <a:avLst/>
          </a:prstGeom>
          <a:noFill/>
        </p:spPr>
        <p:txBody>
          <a:bodyPr wrap="square" rtlCol="0">
            <a:spAutoFit/>
          </a:bodyPr>
          <a:lstStyle/>
          <a:p>
            <a:r>
              <a:rPr lang="zh-CN" altLang="en-US" sz="3800" dirty="0">
                <a:latin typeface="黑体" panose="02010609060101010101" pitchFamily="49" charset="-122"/>
              </a:rPr>
              <a:t>任务背景及</a:t>
            </a:r>
            <a:r>
              <a:rPr lang="x-none" altLang="zh-CN" sz="3800" dirty="0">
                <a:latin typeface="黑体" panose="02010609060101010101" pitchFamily="49" charset="-122"/>
              </a:rPr>
              <a:t>“</a:t>
            </a:r>
            <a:r>
              <a:rPr lang="zh-CN" altLang="en-US" sz="3800" dirty="0">
                <a:latin typeface="黑体" panose="02010609060101010101" pitchFamily="49" charset="-122"/>
              </a:rPr>
              <a:t>九歌</a:t>
            </a:r>
            <a:r>
              <a:rPr lang="x-none" altLang="zh-CN" sz="3800" dirty="0">
                <a:latin typeface="黑体" panose="02010609060101010101" pitchFamily="49" charset="-122"/>
              </a:rPr>
              <a:t>”</a:t>
            </a:r>
            <a:r>
              <a:rPr lang="zh-CN" altLang="en-US" sz="3800" dirty="0">
                <a:latin typeface="黑体" panose="02010609060101010101" pitchFamily="49" charset="-122"/>
              </a:rPr>
              <a:t>作诗系统</a:t>
            </a:r>
            <a:r>
              <a:rPr lang="zh-CN" altLang="en-US" sz="3800" dirty="0" smtClean="0">
                <a:latin typeface="黑体" panose="02010609060101010101" pitchFamily="49" charset="-122"/>
              </a:rPr>
              <a:t>简介</a:t>
            </a:r>
            <a:endParaRPr lang="x-none" altLang="zh-CN" sz="3800" dirty="0">
              <a:latin typeface="黑体" panose="02010609060101010101" pitchFamily="49" charset="-122"/>
            </a:endParaRPr>
          </a:p>
        </p:txBody>
      </p:sp>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5629" y="2385864"/>
            <a:ext cx="2532893" cy="2371349"/>
          </a:xfrm>
          <a:prstGeom prst="rect">
            <a:avLst/>
          </a:prstGeom>
        </p:spPr>
      </p:pic>
      <p:sp>
        <p:nvSpPr>
          <p:cNvPr id="6" name="文本框 5"/>
          <p:cNvSpPr txBox="1"/>
          <p:nvPr/>
        </p:nvSpPr>
        <p:spPr>
          <a:xfrm>
            <a:off x="3377429" y="1296536"/>
            <a:ext cx="8030546" cy="4832092"/>
          </a:xfrm>
          <a:prstGeom prst="rect">
            <a:avLst/>
          </a:prstGeom>
          <a:noFill/>
        </p:spPr>
        <p:txBody>
          <a:bodyPr wrap="square" rtlCol="0">
            <a:spAutoFit/>
          </a:bodyPr>
          <a:lstStyle/>
          <a:p>
            <a:pPr indent="720000"/>
            <a:r>
              <a:rPr lang="zh-CN" altLang="zh-CN" sz="2800" dirty="0">
                <a:latin typeface="+mn-ea"/>
              </a:rPr>
              <a:t>九歌是清华大学自然语言处理与社会人文计算实验室研发的自动诗歌生成系统。九歌研究团队由孙茂松教授</a:t>
            </a:r>
            <a:r>
              <a:rPr lang="zh-CN" altLang="zh-CN" sz="2800" dirty="0" smtClean="0">
                <a:latin typeface="+mn-ea"/>
              </a:rPr>
              <a:t>带领</a:t>
            </a:r>
            <a:r>
              <a:rPr lang="zh-CN" altLang="en-US" sz="2800" dirty="0" smtClean="0">
                <a:latin typeface="+mn-ea"/>
              </a:rPr>
              <a:t>。</a:t>
            </a:r>
            <a:endParaRPr lang="en-US" altLang="zh-CN" sz="2800" dirty="0">
              <a:latin typeface="+mn-ea"/>
            </a:endParaRPr>
          </a:p>
          <a:p>
            <a:pPr indent="720000"/>
            <a:r>
              <a:rPr lang="zh-CN" altLang="zh-CN" sz="2800" dirty="0" smtClean="0">
                <a:latin typeface="+mn-ea"/>
              </a:rPr>
              <a:t>系统</a:t>
            </a:r>
            <a:r>
              <a:rPr lang="zh-CN" altLang="zh-CN" sz="2800" dirty="0">
                <a:latin typeface="+mn-ea"/>
              </a:rPr>
              <a:t>采用最新的深度学习技术，结合多个为诗歌生成专门设计的不同模型，基于超过</a:t>
            </a:r>
            <a:r>
              <a:rPr lang="en-US" altLang="zh-CN" sz="2800" dirty="0">
                <a:latin typeface="+mn-ea"/>
              </a:rPr>
              <a:t>30</a:t>
            </a:r>
            <a:r>
              <a:rPr lang="zh-CN" altLang="zh-CN" sz="2800" dirty="0">
                <a:latin typeface="+mn-ea"/>
              </a:rPr>
              <a:t>万首的诗歌进行训练学习。九歌系统能够产生集句诗、近体诗、藏头诗</a:t>
            </a:r>
            <a:r>
              <a:rPr lang="zh-CN" altLang="zh-CN" sz="2800" dirty="0" smtClean="0">
                <a:latin typeface="+mn-ea"/>
              </a:rPr>
              <a:t>、</a:t>
            </a:r>
            <a:r>
              <a:rPr lang="zh-CN" altLang="en-US" sz="2800" dirty="0">
                <a:latin typeface="+mn-ea"/>
              </a:rPr>
              <a:t>宋词</a:t>
            </a:r>
            <a:r>
              <a:rPr lang="zh-CN" altLang="zh-CN" sz="2800" dirty="0" smtClean="0">
                <a:latin typeface="+mn-ea"/>
              </a:rPr>
              <a:t>等</a:t>
            </a:r>
            <a:r>
              <a:rPr lang="zh-CN" altLang="zh-CN" sz="2800" dirty="0">
                <a:latin typeface="+mn-ea"/>
              </a:rPr>
              <a:t>不同体裁的诗歌。该系统在生成诗歌的质量上有显著提升。作为一款融合现代技术和中国古典文化的有趣应用，九歌在推动自然语言处理技术发展，弘扬中华优秀传统文化等方面都有所帮助。</a:t>
            </a:r>
          </a:p>
        </p:txBody>
      </p:sp>
    </p:spTree>
    <p:extLst>
      <p:ext uri="{BB962C8B-B14F-4D97-AF65-F5344CB8AC3E}">
        <p14:creationId xmlns:p14="http://schemas.microsoft.com/office/powerpoint/2010/main" val="147109095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Black-Arial">
      <a:majorFont>
        <a:latin typeface="Arial Black"/>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1556</TotalTime>
  <Words>3556</Words>
  <Application>Microsoft Office PowerPoint</Application>
  <PresentationFormat>宽屏</PresentationFormat>
  <Paragraphs>358</Paragraphs>
  <Slides>75</Slides>
  <Notes>0</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75</vt:i4>
      </vt:variant>
    </vt:vector>
  </HeadingPairs>
  <TitlesOfParts>
    <vt:vector size="88" baseType="lpstr">
      <vt:lpstr>Arial Unicode MS</vt:lpstr>
      <vt:lpstr>Microsoft JhengHei UI</vt:lpstr>
      <vt:lpstr>等线</vt:lpstr>
      <vt:lpstr>黑体</vt:lpstr>
      <vt:lpstr>楷体</vt:lpstr>
      <vt:lpstr>微软雅黑</vt:lpstr>
      <vt:lpstr>Arial</vt:lpstr>
      <vt:lpstr>Arial Black</vt:lpstr>
      <vt:lpstr>Cambria Math</vt:lpstr>
      <vt:lpstr>Times New Roman</vt:lpstr>
      <vt:lpstr>Wingdings</vt:lpstr>
      <vt:lpstr>Wingdings 2</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Coherence in Psycholinguistics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Experiments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王正</dc:creator>
  <cp:lastModifiedBy>Yi Xiaoyun</cp:lastModifiedBy>
  <cp:revision>317</cp:revision>
  <dcterms:created xsi:type="dcterms:W3CDTF">2017-02-22T06:25:26Z</dcterms:created>
  <dcterms:modified xsi:type="dcterms:W3CDTF">2018-09-08T02:42:46Z</dcterms:modified>
</cp:coreProperties>
</file>